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2"/>
  </p:notesMasterIdLst>
  <p:sldIdLst>
    <p:sldId id="709" r:id="rId2"/>
    <p:sldId id="821" r:id="rId3"/>
    <p:sldId id="822" r:id="rId4"/>
    <p:sldId id="501" r:id="rId5"/>
    <p:sldId id="503" r:id="rId6"/>
    <p:sldId id="502" r:id="rId7"/>
    <p:sldId id="823" r:id="rId8"/>
    <p:sldId id="824" r:id="rId9"/>
    <p:sldId id="825" r:id="rId10"/>
    <p:sldId id="826" r:id="rId11"/>
    <p:sldId id="827" r:id="rId12"/>
    <p:sldId id="828" r:id="rId13"/>
    <p:sldId id="829" r:id="rId14"/>
    <p:sldId id="830" r:id="rId15"/>
    <p:sldId id="736" r:id="rId16"/>
    <p:sldId id="814" r:id="rId17"/>
    <p:sldId id="815" r:id="rId18"/>
    <p:sldId id="737" r:id="rId19"/>
    <p:sldId id="680" r:id="rId20"/>
    <p:sldId id="682" r:id="rId21"/>
    <p:sldId id="681" r:id="rId22"/>
    <p:sldId id="797" r:id="rId23"/>
    <p:sldId id="747" r:id="rId24"/>
    <p:sldId id="782" r:id="rId25"/>
    <p:sldId id="783" r:id="rId26"/>
    <p:sldId id="784" r:id="rId27"/>
    <p:sldId id="785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748" r:id="rId36"/>
    <p:sldId id="791" r:id="rId37"/>
    <p:sldId id="792" r:id="rId38"/>
    <p:sldId id="847" r:id="rId39"/>
    <p:sldId id="750" r:id="rId40"/>
    <p:sldId id="848" r:id="rId41"/>
    <p:sldId id="497" r:id="rId42"/>
    <p:sldId id="517" r:id="rId43"/>
    <p:sldId id="518" r:id="rId44"/>
    <p:sldId id="519" r:id="rId45"/>
    <p:sldId id="522" r:id="rId46"/>
    <p:sldId id="521" r:id="rId47"/>
    <p:sldId id="850" r:id="rId48"/>
    <p:sldId id="851" r:id="rId49"/>
    <p:sldId id="861" r:id="rId50"/>
    <p:sldId id="852" r:id="rId51"/>
    <p:sldId id="725" r:id="rId52"/>
    <p:sldId id="786" r:id="rId53"/>
    <p:sldId id="853" r:id="rId54"/>
    <p:sldId id="854" r:id="rId55"/>
    <p:sldId id="862" r:id="rId56"/>
    <p:sldId id="816" r:id="rId57"/>
    <p:sldId id="856" r:id="rId58"/>
    <p:sldId id="794" r:id="rId59"/>
    <p:sldId id="855" r:id="rId60"/>
    <p:sldId id="787" r:id="rId61"/>
    <p:sldId id="795" r:id="rId62"/>
    <p:sldId id="818" r:id="rId63"/>
    <p:sldId id="789" r:id="rId64"/>
    <p:sldId id="858" r:id="rId65"/>
    <p:sldId id="863" r:id="rId66"/>
    <p:sldId id="859" r:id="rId67"/>
    <p:sldId id="864" r:id="rId68"/>
    <p:sldId id="790" r:id="rId69"/>
    <p:sldId id="819" r:id="rId70"/>
    <p:sldId id="729" r:id="rId71"/>
    <p:sldId id="752" r:id="rId72"/>
    <p:sldId id="798" r:id="rId73"/>
    <p:sldId id="799" r:id="rId74"/>
    <p:sldId id="800" r:id="rId75"/>
    <p:sldId id="805" r:id="rId76"/>
    <p:sldId id="806" r:id="rId77"/>
    <p:sldId id="802" r:id="rId78"/>
    <p:sldId id="803" r:id="rId79"/>
    <p:sldId id="804" r:id="rId80"/>
    <p:sldId id="753" r:id="rId81"/>
    <p:sldId id="808" r:id="rId82"/>
    <p:sldId id="809" r:id="rId83"/>
    <p:sldId id="810" r:id="rId84"/>
    <p:sldId id="754" r:id="rId85"/>
    <p:sldId id="811" r:id="rId86"/>
    <p:sldId id="812" r:id="rId87"/>
    <p:sldId id="738" r:id="rId88"/>
    <p:sldId id="755" r:id="rId89"/>
    <p:sldId id="757" r:id="rId90"/>
    <p:sldId id="758" r:id="rId9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CFB2"/>
    <a:srgbClr val="18907C"/>
    <a:srgbClr val="CCFFFF"/>
    <a:srgbClr val="1296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359" autoAdjust="0"/>
  </p:normalViewPr>
  <p:slideViewPr>
    <p:cSldViewPr snapToGrid="0">
      <p:cViewPr varScale="1">
        <p:scale>
          <a:sx n="70" d="100"/>
          <a:sy n="70" d="100"/>
        </p:scale>
        <p:origin x="113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theme" Target="theme/theme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microsoft.com/office/2016/11/relationships/changesInfo" Target="changesInfos/changesInfo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wan Wickramasinghe" userId="81272481606028cf" providerId="LiveId" clId="{8827761E-FB32-44B4-9026-7DE91D8D9981}"/>
    <pc:docChg chg="undo custSel delSld modSld">
      <pc:chgData name="Nuwan Wickramasinghe" userId="81272481606028cf" providerId="LiveId" clId="{8827761E-FB32-44B4-9026-7DE91D8D9981}" dt="2025-05-23T01:41:35.096" v="1319" actId="20577"/>
      <pc:docMkLst>
        <pc:docMk/>
      </pc:docMkLst>
      <pc:sldChg chg="modSp mod">
        <pc:chgData name="Nuwan Wickramasinghe" userId="81272481606028cf" providerId="LiveId" clId="{8827761E-FB32-44B4-9026-7DE91D8D9981}" dt="2025-05-23T01:39:54.331" v="1301" actId="27636"/>
        <pc:sldMkLst>
          <pc:docMk/>
          <pc:sldMk cId="4028821003" sldId="260"/>
        </pc:sldMkLst>
        <pc:spChg chg="mod">
          <ac:chgData name="Nuwan Wickramasinghe" userId="81272481606028cf" providerId="LiveId" clId="{8827761E-FB32-44B4-9026-7DE91D8D9981}" dt="2025-05-23T01:39:54.331" v="1301" actId="27636"/>
          <ac:spMkLst>
            <pc:docMk/>
            <pc:sldMk cId="4028821003" sldId="260"/>
            <ac:spMk id="5" creationId="{41B533E1-434E-FE30-8EB9-1C61AEEAF598}"/>
          </ac:spMkLst>
        </pc:spChg>
      </pc:sldChg>
      <pc:sldChg chg="modSp mod">
        <pc:chgData name="Nuwan Wickramasinghe" userId="81272481606028cf" providerId="LiveId" clId="{8827761E-FB32-44B4-9026-7DE91D8D9981}" dt="2025-05-22T01:31:21.125" v="31" actId="948"/>
        <pc:sldMkLst>
          <pc:docMk/>
          <pc:sldMk cId="637669010" sldId="261"/>
        </pc:sldMkLst>
        <pc:spChg chg="mod">
          <ac:chgData name="Nuwan Wickramasinghe" userId="81272481606028cf" providerId="LiveId" clId="{8827761E-FB32-44B4-9026-7DE91D8D9981}" dt="2025-05-22T01:31:21.125" v="31" actId="948"/>
          <ac:spMkLst>
            <pc:docMk/>
            <pc:sldMk cId="637669010" sldId="261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42:35.009" v="121" actId="14100"/>
        <pc:sldMkLst>
          <pc:docMk/>
          <pc:sldMk cId="0" sldId="473"/>
        </pc:sldMkLst>
        <pc:spChg chg="mod">
          <ac:chgData name="Nuwan Wickramasinghe" userId="81272481606028cf" providerId="LiveId" clId="{8827761E-FB32-44B4-9026-7DE91D8D9981}" dt="2025-05-22T01:42:35.009" v="121" actId="14100"/>
          <ac:spMkLst>
            <pc:docMk/>
            <pc:sldMk cId="0" sldId="473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43:24.323" v="127" actId="14100"/>
        <pc:sldMkLst>
          <pc:docMk/>
          <pc:sldMk cId="0" sldId="480"/>
        </pc:sldMkLst>
        <pc:spChg chg="mod">
          <ac:chgData name="Nuwan Wickramasinghe" userId="81272481606028cf" providerId="LiveId" clId="{8827761E-FB32-44B4-9026-7DE91D8D9981}" dt="2025-05-22T01:43:24.323" v="127" actId="14100"/>
          <ac:spMkLst>
            <pc:docMk/>
            <pc:sldMk cId="0" sldId="480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44:04" v="130" actId="14100"/>
        <pc:sldMkLst>
          <pc:docMk/>
          <pc:sldMk cId="0" sldId="482"/>
        </pc:sldMkLst>
        <pc:spChg chg="mod">
          <ac:chgData name="Nuwan Wickramasinghe" userId="81272481606028cf" providerId="LiveId" clId="{8827761E-FB32-44B4-9026-7DE91D8D9981}" dt="2025-05-22T01:44:04" v="130" actId="14100"/>
          <ac:spMkLst>
            <pc:docMk/>
            <pc:sldMk cId="0" sldId="482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44:26.741" v="133" actId="14100"/>
        <pc:sldMkLst>
          <pc:docMk/>
          <pc:sldMk cId="0" sldId="483"/>
        </pc:sldMkLst>
        <pc:spChg chg="mod">
          <ac:chgData name="Nuwan Wickramasinghe" userId="81272481606028cf" providerId="LiveId" clId="{8827761E-FB32-44B4-9026-7DE91D8D9981}" dt="2025-05-22T01:44:26.741" v="133" actId="14100"/>
          <ac:spMkLst>
            <pc:docMk/>
            <pc:sldMk cId="0" sldId="483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43:54.264" v="129" actId="14100"/>
        <pc:sldMkLst>
          <pc:docMk/>
          <pc:sldMk cId="0" sldId="484"/>
        </pc:sldMkLst>
        <pc:spChg chg="mod">
          <ac:chgData name="Nuwan Wickramasinghe" userId="81272481606028cf" providerId="LiveId" clId="{8827761E-FB32-44B4-9026-7DE91D8D9981}" dt="2025-05-22T01:43:54.264" v="129" actId="14100"/>
          <ac:spMkLst>
            <pc:docMk/>
            <pc:sldMk cId="0" sldId="484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43:13.088" v="124" actId="14100"/>
        <pc:sldMkLst>
          <pc:docMk/>
          <pc:sldMk cId="0" sldId="486"/>
        </pc:sldMkLst>
        <pc:spChg chg="mod">
          <ac:chgData name="Nuwan Wickramasinghe" userId="81272481606028cf" providerId="LiveId" clId="{8827761E-FB32-44B4-9026-7DE91D8D9981}" dt="2025-05-22T01:43:13.088" v="124" actId="14100"/>
          <ac:spMkLst>
            <pc:docMk/>
            <pc:sldMk cId="0" sldId="486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42:22.427" v="119" actId="14100"/>
        <pc:sldMkLst>
          <pc:docMk/>
          <pc:sldMk cId="0" sldId="487"/>
        </pc:sldMkLst>
        <pc:spChg chg="mod">
          <ac:chgData name="Nuwan Wickramasinghe" userId="81272481606028cf" providerId="LiveId" clId="{8827761E-FB32-44B4-9026-7DE91D8D9981}" dt="2025-05-22T01:42:22.427" v="119" actId="14100"/>
          <ac:spMkLst>
            <pc:docMk/>
            <pc:sldMk cId="0" sldId="487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54:31.019" v="310" actId="14100"/>
        <pc:sldMkLst>
          <pc:docMk/>
          <pc:sldMk cId="3084157097" sldId="494"/>
        </pc:sldMkLst>
        <pc:spChg chg="mod">
          <ac:chgData name="Nuwan Wickramasinghe" userId="81272481606028cf" providerId="LiveId" clId="{8827761E-FB32-44B4-9026-7DE91D8D9981}" dt="2025-05-22T01:54:31.019" v="310" actId="14100"/>
          <ac:spMkLst>
            <pc:docMk/>
            <pc:sldMk cId="3084157097" sldId="494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31:33.721" v="32" actId="14100"/>
        <pc:sldMkLst>
          <pc:docMk/>
          <pc:sldMk cId="1215741019" sldId="501"/>
        </pc:sldMkLst>
        <pc:spChg chg="mod">
          <ac:chgData name="Nuwan Wickramasinghe" userId="81272481606028cf" providerId="LiveId" clId="{8827761E-FB32-44B4-9026-7DE91D8D9981}" dt="2025-05-22T01:31:33.721" v="32" actId="14100"/>
          <ac:spMkLst>
            <pc:docMk/>
            <pc:sldMk cId="1215741019" sldId="501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32:21.698" v="37" actId="1076"/>
        <pc:sldMkLst>
          <pc:docMk/>
          <pc:sldMk cId="3324043393" sldId="502"/>
        </pc:sldMkLst>
        <pc:spChg chg="mod">
          <ac:chgData name="Nuwan Wickramasinghe" userId="81272481606028cf" providerId="LiveId" clId="{8827761E-FB32-44B4-9026-7DE91D8D9981}" dt="2025-05-22T01:32:21.698" v="37" actId="1076"/>
          <ac:spMkLst>
            <pc:docMk/>
            <pc:sldMk cId="3324043393" sldId="502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31:55.234" v="33" actId="1076"/>
        <pc:sldMkLst>
          <pc:docMk/>
          <pc:sldMk cId="3570709678" sldId="503"/>
        </pc:sldMkLst>
        <pc:spChg chg="mod">
          <ac:chgData name="Nuwan Wickramasinghe" userId="81272481606028cf" providerId="LiveId" clId="{8827761E-FB32-44B4-9026-7DE91D8D9981}" dt="2025-05-22T01:31:55.234" v="33" actId="1076"/>
          <ac:spMkLst>
            <pc:docMk/>
            <pc:sldMk cId="3570709678" sldId="503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27:20.873" v="6" actId="20577"/>
        <pc:sldMkLst>
          <pc:docMk/>
          <pc:sldMk cId="2281611971" sldId="504"/>
        </pc:sldMkLst>
        <pc:spChg chg="mod">
          <ac:chgData name="Nuwan Wickramasinghe" userId="81272481606028cf" providerId="LiveId" clId="{8827761E-FB32-44B4-9026-7DE91D8D9981}" dt="2025-05-22T01:27:20.873" v="6" actId="20577"/>
          <ac:spMkLst>
            <pc:docMk/>
            <pc:sldMk cId="2281611971" sldId="504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32:41.651" v="39" actId="1076"/>
        <pc:sldMkLst>
          <pc:docMk/>
          <pc:sldMk cId="128154115" sldId="505"/>
        </pc:sldMkLst>
        <pc:spChg chg="mod">
          <ac:chgData name="Nuwan Wickramasinghe" userId="81272481606028cf" providerId="LiveId" clId="{8827761E-FB32-44B4-9026-7DE91D8D9981}" dt="2025-05-22T01:32:41.651" v="39" actId="1076"/>
          <ac:spMkLst>
            <pc:docMk/>
            <pc:sldMk cId="128154115" sldId="505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28:58.334" v="7" actId="948"/>
        <pc:sldMkLst>
          <pc:docMk/>
          <pc:sldMk cId="1894556614" sldId="506"/>
        </pc:sldMkLst>
        <pc:spChg chg="mod">
          <ac:chgData name="Nuwan Wickramasinghe" userId="81272481606028cf" providerId="LiveId" clId="{8827761E-FB32-44B4-9026-7DE91D8D9981}" dt="2025-05-22T01:28:58.334" v="7" actId="948"/>
          <ac:spMkLst>
            <pc:docMk/>
            <pc:sldMk cId="1894556614" sldId="506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33:08.579" v="54" actId="20577"/>
        <pc:sldMkLst>
          <pc:docMk/>
          <pc:sldMk cId="3243114041" sldId="507"/>
        </pc:sldMkLst>
        <pc:spChg chg="mod">
          <ac:chgData name="Nuwan Wickramasinghe" userId="81272481606028cf" providerId="LiveId" clId="{8827761E-FB32-44B4-9026-7DE91D8D9981}" dt="2025-05-22T01:33:08.579" v="54" actId="20577"/>
          <ac:spMkLst>
            <pc:docMk/>
            <pc:sldMk cId="3243114041" sldId="507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30:59.813" v="29" actId="14100"/>
        <pc:sldMkLst>
          <pc:docMk/>
          <pc:sldMk cId="695792681" sldId="508"/>
        </pc:sldMkLst>
        <pc:spChg chg="mod">
          <ac:chgData name="Nuwan Wickramasinghe" userId="81272481606028cf" providerId="LiveId" clId="{8827761E-FB32-44B4-9026-7DE91D8D9981}" dt="2025-05-22T01:30:59.813" v="29" actId="14100"/>
          <ac:spMkLst>
            <pc:docMk/>
            <pc:sldMk cId="695792681" sldId="508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34:23.865" v="55" actId="948"/>
        <pc:sldMkLst>
          <pc:docMk/>
          <pc:sldMk cId="2001097135" sldId="513"/>
        </pc:sldMkLst>
        <pc:spChg chg="mod">
          <ac:chgData name="Nuwan Wickramasinghe" userId="81272481606028cf" providerId="LiveId" clId="{8827761E-FB32-44B4-9026-7DE91D8D9981}" dt="2025-05-22T01:34:23.865" v="55" actId="948"/>
          <ac:spMkLst>
            <pc:docMk/>
            <pc:sldMk cId="2001097135" sldId="513"/>
            <ac:spMk id="4" creationId="{D8D61AFC-2C1A-11D5-AA77-943911037BAC}"/>
          </ac:spMkLst>
        </pc:spChg>
      </pc:sldChg>
      <pc:sldChg chg="modSp mod">
        <pc:chgData name="Nuwan Wickramasinghe" userId="81272481606028cf" providerId="LiveId" clId="{8827761E-FB32-44B4-9026-7DE91D8D9981}" dt="2025-05-22T01:43:39.454" v="128" actId="1076"/>
        <pc:sldMkLst>
          <pc:docMk/>
          <pc:sldMk cId="0" sldId="525"/>
        </pc:sldMkLst>
        <pc:spChg chg="mod">
          <ac:chgData name="Nuwan Wickramasinghe" userId="81272481606028cf" providerId="LiveId" clId="{8827761E-FB32-44B4-9026-7DE91D8D9981}" dt="2025-05-22T01:43:39.454" v="128" actId="1076"/>
          <ac:spMkLst>
            <pc:docMk/>
            <pc:sldMk cId="0" sldId="525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41:37.328" v="115"/>
        <pc:sldMkLst>
          <pc:docMk/>
          <pc:sldMk cId="0" sldId="591"/>
        </pc:sldMkLst>
        <pc:spChg chg="mod">
          <ac:chgData name="Nuwan Wickramasinghe" userId="81272481606028cf" providerId="LiveId" clId="{8827761E-FB32-44B4-9026-7DE91D8D9981}" dt="2025-05-22T01:41:37.328" v="115"/>
          <ac:spMkLst>
            <pc:docMk/>
            <pc:sldMk cId="0" sldId="591"/>
            <ac:spMk id="3" creationId="{00000000-0000-0000-0000-000000000000}"/>
          </ac:spMkLst>
        </pc:spChg>
      </pc:sldChg>
      <pc:sldChg chg="modSp del mod">
        <pc:chgData name="Nuwan Wickramasinghe" userId="81272481606028cf" providerId="LiveId" clId="{8827761E-FB32-44B4-9026-7DE91D8D9981}" dt="2025-05-22T01:41:46.494" v="116" actId="47"/>
        <pc:sldMkLst>
          <pc:docMk/>
          <pc:sldMk cId="0" sldId="592"/>
        </pc:sldMkLst>
        <pc:spChg chg="mod">
          <ac:chgData name="Nuwan Wickramasinghe" userId="81272481606028cf" providerId="LiveId" clId="{8827761E-FB32-44B4-9026-7DE91D8D9981}" dt="2025-05-22T01:41:20.396" v="112" actId="1076"/>
          <ac:spMkLst>
            <pc:docMk/>
            <pc:sldMk cId="0" sldId="592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44:17.700" v="132" actId="14100"/>
        <pc:sldMkLst>
          <pc:docMk/>
          <pc:sldMk cId="0" sldId="646"/>
        </pc:sldMkLst>
        <pc:spChg chg="mod">
          <ac:chgData name="Nuwan Wickramasinghe" userId="81272481606028cf" providerId="LiveId" clId="{8827761E-FB32-44B4-9026-7DE91D8D9981}" dt="2025-05-22T01:44:17.700" v="132" actId="14100"/>
          <ac:spMkLst>
            <pc:docMk/>
            <pc:sldMk cId="0" sldId="646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44:45.411" v="135" actId="14100"/>
        <pc:sldMkLst>
          <pc:docMk/>
          <pc:sldMk cId="0" sldId="656"/>
        </pc:sldMkLst>
        <pc:spChg chg="mod">
          <ac:chgData name="Nuwan Wickramasinghe" userId="81272481606028cf" providerId="LiveId" clId="{8827761E-FB32-44B4-9026-7DE91D8D9981}" dt="2025-05-22T01:44:45.411" v="135" actId="14100"/>
          <ac:spMkLst>
            <pc:docMk/>
            <pc:sldMk cId="0" sldId="656"/>
            <ac:spMk id="3" creationId="{00000000-0000-0000-0000-000000000000}"/>
          </ac:spMkLst>
        </pc:spChg>
      </pc:sldChg>
      <pc:sldChg chg="modSp mod">
        <pc:chgData name="Nuwan Wickramasinghe" userId="81272481606028cf" providerId="LiveId" clId="{8827761E-FB32-44B4-9026-7DE91D8D9981}" dt="2025-05-22T01:53:11.131" v="309" actId="14100"/>
        <pc:sldMkLst>
          <pc:docMk/>
          <pc:sldMk cId="1771246683" sldId="666"/>
        </pc:sldMkLst>
        <pc:spChg chg="mod">
          <ac:chgData name="Nuwan Wickramasinghe" userId="81272481606028cf" providerId="LiveId" clId="{8827761E-FB32-44B4-9026-7DE91D8D9981}" dt="2025-05-22T01:53:11.131" v="309" actId="14100"/>
          <ac:spMkLst>
            <pc:docMk/>
            <pc:sldMk cId="1771246683" sldId="666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53:02.157" v="308" actId="948"/>
        <pc:sldMkLst>
          <pc:docMk/>
          <pc:sldMk cId="1617043158" sldId="667"/>
        </pc:sldMkLst>
        <pc:spChg chg="mod">
          <ac:chgData name="Nuwan Wickramasinghe" userId="81272481606028cf" providerId="LiveId" clId="{8827761E-FB32-44B4-9026-7DE91D8D9981}" dt="2025-05-22T01:53:02.157" v="308" actId="948"/>
          <ac:spMkLst>
            <pc:docMk/>
            <pc:sldMk cId="1617043158" sldId="667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3T01:40:30.070" v="1311" actId="27636"/>
        <pc:sldMkLst>
          <pc:docMk/>
          <pc:sldMk cId="3594860274" sldId="672"/>
        </pc:sldMkLst>
        <pc:spChg chg="mod">
          <ac:chgData name="Nuwan Wickramasinghe" userId="81272481606028cf" providerId="LiveId" clId="{8827761E-FB32-44B4-9026-7DE91D8D9981}" dt="2025-05-23T01:40:30.070" v="1311" actId="27636"/>
          <ac:spMkLst>
            <pc:docMk/>
            <pc:sldMk cId="3594860274" sldId="672"/>
            <ac:spMk id="5" creationId="{41B533E1-434E-FE30-8EB9-1C61AEEAF598}"/>
          </ac:spMkLst>
        </pc:spChg>
      </pc:sldChg>
      <pc:sldChg chg="modSp mod">
        <pc:chgData name="Nuwan Wickramasinghe" userId="81272481606028cf" providerId="LiveId" clId="{8827761E-FB32-44B4-9026-7DE91D8D9981}" dt="2025-05-23T01:41:35.096" v="1319" actId="20577"/>
        <pc:sldMkLst>
          <pc:docMk/>
          <pc:sldMk cId="1332267532" sldId="674"/>
        </pc:sldMkLst>
        <pc:spChg chg="mod">
          <ac:chgData name="Nuwan Wickramasinghe" userId="81272481606028cf" providerId="LiveId" clId="{8827761E-FB32-44B4-9026-7DE91D8D9981}" dt="2025-05-22T01:49:08.147" v="224" actId="6549"/>
          <ac:spMkLst>
            <pc:docMk/>
            <pc:sldMk cId="1332267532" sldId="674"/>
            <ac:spMk id="2" creationId="{50B79C0F-6957-E2C1-D200-DA011FC321B7}"/>
          </ac:spMkLst>
        </pc:spChg>
        <pc:spChg chg="mod">
          <ac:chgData name="Nuwan Wickramasinghe" userId="81272481606028cf" providerId="LiveId" clId="{8827761E-FB32-44B4-9026-7DE91D8D9981}" dt="2025-05-23T01:41:35.096" v="1319" actId="20577"/>
          <ac:spMkLst>
            <pc:docMk/>
            <pc:sldMk cId="1332267532" sldId="674"/>
            <ac:spMk id="3" creationId="{422F0A22-EAFE-0490-49B6-DEF7352F092B}"/>
          </ac:spMkLst>
        </pc:spChg>
      </pc:sldChg>
      <pc:sldChg chg="modSp mod">
        <pc:chgData name="Nuwan Wickramasinghe" userId="81272481606028cf" providerId="LiveId" clId="{8827761E-FB32-44B4-9026-7DE91D8D9981}" dt="2025-05-22T01:58:59.493" v="311" actId="20577"/>
        <pc:sldMkLst>
          <pc:docMk/>
          <pc:sldMk cId="4106710288" sldId="675"/>
        </pc:sldMkLst>
        <pc:spChg chg="mod">
          <ac:chgData name="Nuwan Wickramasinghe" userId="81272481606028cf" providerId="LiveId" clId="{8827761E-FB32-44B4-9026-7DE91D8D9981}" dt="2025-05-22T01:58:59.493" v="311" actId="20577"/>
          <ac:spMkLst>
            <pc:docMk/>
            <pc:sldMk cId="4106710288" sldId="675"/>
            <ac:spMk id="3" creationId="{422F0A22-EAFE-0490-49B6-DEF7352F092B}"/>
          </ac:spMkLst>
        </pc:spChg>
      </pc:sldChg>
      <pc:sldChg chg="addSp modSp mod">
        <pc:chgData name="Nuwan Wickramasinghe" userId="81272481606028cf" providerId="LiveId" clId="{8827761E-FB32-44B4-9026-7DE91D8D9981}" dt="2025-05-22T02:00:26.876" v="317" actId="1076"/>
        <pc:sldMkLst>
          <pc:docMk/>
          <pc:sldMk cId="4118015685" sldId="676"/>
        </pc:sldMkLst>
        <pc:spChg chg="mod">
          <ac:chgData name="Nuwan Wickramasinghe" userId="81272481606028cf" providerId="LiveId" clId="{8827761E-FB32-44B4-9026-7DE91D8D9981}" dt="2025-05-22T02:00:13.613" v="314" actId="20577"/>
          <ac:spMkLst>
            <pc:docMk/>
            <pc:sldMk cId="4118015685" sldId="676"/>
            <ac:spMk id="3" creationId="{422F0A22-EAFE-0490-49B6-DEF7352F092B}"/>
          </ac:spMkLst>
        </pc:spChg>
        <pc:picChg chg="add mod">
          <ac:chgData name="Nuwan Wickramasinghe" userId="81272481606028cf" providerId="LiveId" clId="{8827761E-FB32-44B4-9026-7DE91D8D9981}" dt="2025-05-22T02:00:26.876" v="317" actId="1076"/>
          <ac:picMkLst>
            <pc:docMk/>
            <pc:sldMk cId="4118015685" sldId="676"/>
            <ac:picMk id="7" creationId="{6E174DA0-B420-6E2A-926F-5478829B32D7}"/>
          </ac:picMkLst>
        </pc:picChg>
      </pc:sldChg>
      <pc:sldChg chg="modSp mod">
        <pc:chgData name="Nuwan Wickramasinghe" userId="81272481606028cf" providerId="LiveId" clId="{8827761E-FB32-44B4-9026-7DE91D8D9981}" dt="2025-05-22T01:59:10.765" v="313" actId="20577"/>
        <pc:sldMkLst>
          <pc:docMk/>
          <pc:sldMk cId="3902947988" sldId="677"/>
        </pc:sldMkLst>
        <pc:spChg chg="mod">
          <ac:chgData name="Nuwan Wickramasinghe" userId="81272481606028cf" providerId="LiveId" clId="{8827761E-FB32-44B4-9026-7DE91D8D9981}" dt="2025-05-22T01:59:10.765" v="313" actId="20577"/>
          <ac:spMkLst>
            <pc:docMk/>
            <pc:sldMk cId="3902947988" sldId="677"/>
            <ac:spMk id="3" creationId="{422F0A22-EAFE-0490-49B6-DEF7352F092B}"/>
          </ac:spMkLst>
        </pc:spChg>
      </pc:sldChg>
      <pc:sldChg chg="addSp modSp mod">
        <pc:chgData name="Nuwan Wickramasinghe" userId="81272481606028cf" providerId="LiveId" clId="{8827761E-FB32-44B4-9026-7DE91D8D9981}" dt="2025-05-22T02:29:00.064" v="355" actId="1076"/>
        <pc:sldMkLst>
          <pc:docMk/>
          <pc:sldMk cId="372731653" sldId="678"/>
        </pc:sldMkLst>
        <pc:spChg chg="mod">
          <ac:chgData name="Nuwan Wickramasinghe" userId="81272481606028cf" providerId="LiveId" clId="{8827761E-FB32-44B4-9026-7DE91D8D9981}" dt="2025-05-22T02:26:09.505" v="350" actId="6549"/>
          <ac:spMkLst>
            <pc:docMk/>
            <pc:sldMk cId="372731653" sldId="678"/>
            <ac:spMk id="3" creationId="{422F0A22-EAFE-0490-49B6-DEF7352F092B}"/>
          </ac:spMkLst>
        </pc:spChg>
        <pc:picChg chg="add mod">
          <ac:chgData name="Nuwan Wickramasinghe" userId="81272481606028cf" providerId="LiveId" clId="{8827761E-FB32-44B4-9026-7DE91D8D9981}" dt="2025-05-22T02:29:00.064" v="355" actId="1076"/>
          <ac:picMkLst>
            <pc:docMk/>
            <pc:sldMk cId="372731653" sldId="678"/>
            <ac:picMk id="7" creationId="{FB0250E4-0D95-0114-1E74-2C852DE54B8E}"/>
          </ac:picMkLst>
        </pc:picChg>
      </pc:sldChg>
      <pc:sldChg chg="modSp mod">
        <pc:chgData name="Nuwan Wickramasinghe" userId="81272481606028cf" providerId="LiveId" clId="{8827761E-FB32-44B4-9026-7DE91D8D9981}" dt="2025-05-22T01:51:39.334" v="234" actId="20577"/>
        <pc:sldMkLst>
          <pc:docMk/>
          <pc:sldMk cId="3689257175" sldId="692"/>
        </pc:sldMkLst>
        <pc:spChg chg="mod">
          <ac:chgData name="Nuwan Wickramasinghe" userId="81272481606028cf" providerId="LiveId" clId="{8827761E-FB32-44B4-9026-7DE91D8D9981}" dt="2025-05-22T01:51:39.334" v="234" actId="20577"/>
          <ac:spMkLst>
            <pc:docMk/>
            <pc:sldMk cId="3689257175" sldId="692"/>
            <ac:spMk id="3" creationId="{422F0A22-EAFE-0490-49B6-DEF7352F092B}"/>
          </ac:spMkLst>
        </pc:spChg>
      </pc:sldChg>
      <pc:sldChg chg="addSp delSp modSp mod">
        <pc:chgData name="Nuwan Wickramasinghe" userId="81272481606028cf" providerId="LiveId" clId="{8827761E-FB32-44B4-9026-7DE91D8D9981}" dt="2025-05-22T01:40:08.956" v="101" actId="27636"/>
        <pc:sldMkLst>
          <pc:docMk/>
          <pc:sldMk cId="4217978229" sldId="693"/>
        </pc:sldMkLst>
        <pc:spChg chg="add mod">
          <ac:chgData name="Nuwan Wickramasinghe" userId="81272481606028cf" providerId="LiveId" clId="{8827761E-FB32-44B4-9026-7DE91D8D9981}" dt="2025-05-22T01:40:08.956" v="101" actId="27636"/>
          <ac:spMkLst>
            <pc:docMk/>
            <pc:sldMk cId="4217978229" sldId="693"/>
            <ac:spMk id="4" creationId="{CEBD54CF-EE8D-ABEC-319D-FE6C55376F02}"/>
          </ac:spMkLst>
        </pc:spChg>
        <pc:picChg chg="del">
          <ac:chgData name="Nuwan Wickramasinghe" userId="81272481606028cf" providerId="LiveId" clId="{8827761E-FB32-44B4-9026-7DE91D8D9981}" dt="2025-05-22T01:37:09.833" v="56" actId="478"/>
          <ac:picMkLst>
            <pc:docMk/>
            <pc:sldMk cId="4217978229" sldId="693"/>
            <ac:picMk id="7" creationId="{0E930B0F-6F58-9BC6-185C-0B0EDCD2C3DA}"/>
          </ac:picMkLst>
        </pc:picChg>
      </pc:sldChg>
      <pc:sldChg chg="addSp modSp mod">
        <pc:chgData name="Nuwan Wickramasinghe" userId="81272481606028cf" providerId="LiveId" clId="{8827761E-FB32-44B4-9026-7DE91D8D9981}" dt="2025-05-22T02:02:32.659" v="339" actId="1036"/>
        <pc:sldMkLst>
          <pc:docMk/>
          <pc:sldMk cId="1869182574" sldId="694"/>
        </pc:sldMkLst>
        <pc:spChg chg="mod">
          <ac:chgData name="Nuwan Wickramasinghe" userId="81272481606028cf" providerId="LiveId" clId="{8827761E-FB32-44B4-9026-7DE91D8D9981}" dt="2025-05-22T02:00:36.255" v="320" actId="6549"/>
          <ac:spMkLst>
            <pc:docMk/>
            <pc:sldMk cId="1869182574" sldId="694"/>
            <ac:spMk id="3" creationId="{422F0A22-EAFE-0490-49B6-DEF7352F092B}"/>
          </ac:spMkLst>
        </pc:spChg>
        <pc:picChg chg="add mod modCrop">
          <ac:chgData name="Nuwan Wickramasinghe" userId="81272481606028cf" providerId="LiveId" clId="{8827761E-FB32-44B4-9026-7DE91D8D9981}" dt="2025-05-22T02:02:32.659" v="339" actId="1036"/>
          <ac:picMkLst>
            <pc:docMk/>
            <pc:sldMk cId="1869182574" sldId="694"/>
            <ac:picMk id="7" creationId="{53A19B40-89AA-4603-88A4-CF1A69F22F51}"/>
          </ac:picMkLst>
        </pc:picChg>
      </pc:sldChg>
      <pc:sldChg chg="del">
        <pc:chgData name="Nuwan Wickramasinghe" userId="81272481606028cf" providerId="LiveId" clId="{8827761E-FB32-44B4-9026-7DE91D8D9981}" dt="2025-05-22T02:05:03.220" v="340" actId="47"/>
        <pc:sldMkLst>
          <pc:docMk/>
          <pc:sldMk cId="1003231224" sldId="695"/>
        </pc:sldMkLst>
      </pc:sldChg>
      <pc:sldChg chg="addSp modSp mod">
        <pc:chgData name="Nuwan Wickramasinghe" userId="81272481606028cf" providerId="LiveId" clId="{8827761E-FB32-44B4-9026-7DE91D8D9981}" dt="2025-05-22T02:25:55.779" v="347" actId="1076"/>
        <pc:sldMkLst>
          <pc:docMk/>
          <pc:sldMk cId="3157870768" sldId="695"/>
        </pc:sldMkLst>
        <pc:spChg chg="mod">
          <ac:chgData name="Nuwan Wickramasinghe" userId="81272481606028cf" providerId="LiveId" clId="{8827761E-FB32-44B4-9026-7DE91D8D9981}" dt="2025-05-22T02:25:18.420" v="342" actId="27636"/>
          <ac:spMkLst>
            <pc:docMk/>
            <pc:sldMk cId="3157870768" sldId="695"/>
            <ac:spMk id="3" creationId="{422F0A22-EAFE-0490-49B6-DEF7352F092B}"/>
          </ac:spMkLst>
        </pc:spChg>
        <pc:picChg chg="add mod">
          <ac:chgData name="Nuwan Wickramasinghe" userId="81272481606028cf" providerId="LiveId" clId="{8827761E-FB32-44B4-9026-7DE91D8D9981}" dt="2025-05-22T02:25:55.779" v="347" actId="1076"/>
          <ac:picMkLst>
            <pc:docMk/>
            <pc:sldMk cId="3157870768" sldId="695"/>
            <ac:picMk id="7" creationId="{57AAD18F-F540-F284-BDA4-95D2CDF72D02}"/>
          </ac:picMkLst>
        </pc:picChg>
      </pc:sldChg>
      <pc:sldChg chg="addSp modSp mod">
        <pc:chgData name="Nuwan Wickramasinghe" userId="81272481606028cf" providerId="LiveId" clId="{8827761E-FB32-44B4-9026-7DE91D8D9981}" dt="2025-05-22T06:09:09.026" v="1287" actId="20577"/>
        <pc:sldMkLst>
          <pc:docMk/>
          <pc:sldMk cId="1418306636" sldId="696"/>
        </pc:sldMkLst>
        <pc:spChg chg="mod">
          <ac:chgData name="Nuwan Wickramasinghe" userId="81272481606028cf" providerId="LiveId" clId="{8827761E-FB32-44B4-9026-7DE91D8D9981}" dt="2025-05-22T05:58:26.442" v="365" actId="20577"/>
          <ac:spMkLst>
            <pc:docMk/>
            <pc:sldMk cId="1418306636" sldId="696"/>
            <ac:spMk id="2" creationId="{50B79C0F-6957-E2C1-D200-DA011FC321B7}"/>
          </ac:spMkLst>
        </pc:spChg>
        <pc:spChg chg="mod">
          <ac:chgData name="Nuwan Wickramasinghe" userId="81272481606028cf" providerId="LiveId" clId="{8827761E-FB32-44B4-9026-7DE91D8D9981}" dt="2025-05-22T06:08:47.255" v="1280" actId="113"/>
          <ac:spMkLst>
            <pc:docMk/>
            <pc:sldMk cId="1418306636" sldId="696"/>
            <ac:spMk id="3" creationId="{422F0A22-EAFE-0490-49B6-DEF7352F092B}"/>
          </ac:spMkLst>
        </pc:spChg>
        <pc:spChg chg="add mod">
          <ac:chgData name="Nuwan Wickramasinghe" userId="81272481606028cf" providerId="LiveId" clId="{8827761E-FB32-44B4-9026-7DE91D8D9981}" dt="2025-05-22T06:09:09.026" v="1287" actId="20577"/>
          <ac:spMkLst>
            <pc:docMk/>
            <pc:sldMk cId="1418306636" sldId="696"/>
            <ac:spMk id="6" creationId="{7624DBF2-D84A-9B78-B02A-170A8B71891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02FF01-FDE8-4C62-801F-576A75E39C1D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EBE83D-4D1A-4DAE-BB0B-511BA8A08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598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386D1-EAB7-DCC4-02C2-FA002F5D82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51E1B7-5ED1-9BE1-18EA-90B038441B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29D99-76D3-5404-DBF8-DE6FFD528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598882-1005-D6CC-A8F0-28E220E99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C116C-3241-844A-3EC3-E5B93FBDB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32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4D6D8-A882-EF8D-E486-9D027A808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F4C6C-452E-3D6A-B9BE-6DE85F2DE7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969895-A20C-CDD7-0E71-F58BC913A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47585F-2C03-2377-C5F5-0249A249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B3140-EF4B-43EE-139F-823C63AEB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468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59857-6305-6FF7-2628-E19F3A6C3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18129-4D6D-EF41-63B9-0EA745294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14984-A595-4B28-CF4A-0E775F131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079722-4416-6D3F-5D7A-92D2AA928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BBC1F0-158D-A04C-D2B5-8E856D49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09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42123-7D04-3397-D026-44717026E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F77327-7081-8FA8-4554-6B8F43EB62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CB4BE7-8711-D4AB-1CEB-A796C72619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C38F90-BC97-F8E5-1A3C-400EE2CE3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ADB505-50A1-DE37-ED8C-EF9B9B90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719796-985B-ADB8-C1FE-797236340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362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473D8-0A35-5ED4-2EF2-DD52C9900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40554C-B721-3272-E1D6-E3C1FFE0BD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6E7262-5381-726E-4A45-713D4DEE0D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309206-8647-DC9E-2272-B00DBECD10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D27D81-61F6-82D9-2FB0-5E8E0658EA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6AFEFD-DB83-3BAF-DA1D-C228A6AD3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D27B09-39E4-D1E2-FD13-88272CD52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ACBF10-2BB6-EBC5-D782-3C6E48F2E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098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0A5E7-37E6-D18E-2FC1-6C26F8B87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A8BECB-66BD-9E64-FDEA-64D710195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0AA2E3-F909-2063-7237-F92767ABA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CB880F-84FF-18B8-9352-9EC13A8BC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891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74982A-DEDE-4A1C-7CA3-0E1AAB173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D7B952-A99F-7B5A-3C09-31E923CCB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31ECD9-3EEE-E1FB-95AE-2F0BE7727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099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7DF95-F9AD-DA86-B1E1-78E1F2DAF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454D1-ACEE-1C57-6B1B-34C93B66D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EED551-C800-7F5C-67A3-C2F13F88E3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B66D2F-41B5-5484-1B1A-8D79966DE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0D2816-8080-F27A-9D95-FBF7C4BDA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7B03E3-3372-3707-47BA-4CE302CBF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040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549D6-2DD3-2FE0-5029-9767B9A8B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0B423A-D569-51A5-D71E-BCE29B734C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C21DED-0382-0CFE-7767-A0A597B53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3A3A5D-328D-C7D1-7EE7-9B20AE947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CF974A-5540-A7A9-1DD7-7C3332646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F5EAEE-0E67-3F70-480E-E7C0CE0C3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039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C7920-830B-E711-919D-C4D9694BF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786267-8C75-C867-1B6A-2C1807D4BA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D831E-979C-F263-30D9-8F260AC10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46DD2-57C3-6766-CD7E-B74A856E2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F2327B-8452-839A-1B23-2300B3D93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69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87F955-0F5D-742C-5DF3-7E107980DD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7A79CF-23B2-3E0B-F77D-3D29BB0001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F2E7D3-1F1C-B6FC-85E8-ADB0D967B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1906F4-C2B2-6745-0683-C89BFE136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89F5C-665D-9572-4705-B88036A6C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276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7750FB-A933-DC73-A738-1DBE43EF1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45A53E-9479-1C8F-8F91-0E05538D8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BBD6E-2E6C-F7ED-C5B9-9B2FBA9479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7CA1B4-2399-94E7-B060-D6B757F3D9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6671D4-069C-0305-D94D-3C9705E18F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EC9E9-3DF8-4B3E-8351-9B0FB8151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98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CF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EB61FF-71BE-DCE8-5291-0822F557C784}"/>
              </a:ext>
            </a:extLst>
          </p:cNvPr>
          <p:cNvSpPr txBox="1"/>
          <p:nvPr/>
        </p:nvSpPr>
        <p:spPr>
          <a:xfrm>
            <a:off x="353961" y="766145"/>
            <a:ext cx="11533239" cy="769441"/>
          </a:xfrm>
          <a:prstGeom prst="rect">
            <a:avLst/>
          </a:prstGeom>
          <a:solidFill>
            <a:srgbClr val="18907C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Research Proposal Writing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783D6BA1-2489-6035-BC90-5E7CD04630C4}"/>
              </a:ext>
            </a:extLst>
          </p:cNvPr>
          <p:cNvSpPr txBox="1"/>
          <p:nvPr/>
        </p:nvSpPr>
        <p:spPr>
          <a:xfrm>
            <a:off x="2412211" y="3029911"/>
            <a:ext cx="7782703" cy="3941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Prof. Nuwan Wickramasinghe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MBBS, Dip (OH&amp;S), MSc (App.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Epid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.), MSc (Com. Med.), MD (Com. Med.), FRSPH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Board Certified Specialist in Community Medicine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Head | Chair Professor of Community Medicine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Rajarata University of Sri Lanka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7111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</a:t>
            </a:fld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E3A7F8-E582-AC95-5167-06563B58DC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C966BE-6C72-182C-D613-99B061181F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9242" y="1749424"/>
            <a:ext cx="7007225" cy="4789488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15818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“a process of </a:t>
            </a:r>
            <a:r>
              <a:rPr lang="en-US" dirty="0">
                <a:solidFill>
                  <a:srgbClr val="23CFB2"/>
                </a:solidFill>
              </a:rPr>
              <a:t>systematic</a:t>
            </a:r>
            <a:r>
              <a:rPr lang="en-US" dirty="0"/>
              <a:t> inquiry that entails </a:t>
            </a:r>
            <a:r>
              <a:rPr lang="en-US" dirty="0">
                <a:solidFill>
                  <a:srgbClr val="23CFB2"/>
                </a:solidFill>
              </a:rPr>
              <a:t>collection</a:t>
            </a:r>
            <a:r>
              <a:rPr lang="en-US" dirty="0"/>
              <a:t> of data; </a:t>
            </a:r>
            <a:r>
              <a:rPr lang="en-US" dirty="0">
                <a:solidFill>
                  <a:srgbClr val="23CFB2"/>
                </a:solidFill>
              </a:rPr>
              <a:t>documentation</a:t>
            </a:r>
            <a:r>
              <a:rPr lang="en-US" dirty="0"/>
              <a:t> of critical information; and </a:t>
            </a:r>
            <a:r>
              <a:rPr lang="en-US" dirty="0">
                <a:solidFill>
                  <a:srgbClr val="23CFB2"/>
                </a:solidFill>
              </a:rPr>
              <a:t>analysis</a:t>
            </a:r>
            <a:r>
              <a:rPr lang="en-US" dirty="0"/>
              <a:t> and </a:t>
            </a:r>
            <a:r>
              <a:rPr lang="en-US" dirty="0">
                <a:solidFill>
                  <a:srgbClr val="23CFB2"/>
                </a:solidFill>
              </a:rPr>
              <a:t>interpretation</a:t>
            </a:r>
            <a:r>
              <a:rPr lang="en-US" dirty="0"/>
              <a:t> of that data/information, in accordance with suitable methodologies set by specific professional fields and academic disciplines”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buNone/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800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+mn-lt"/>
              </a:rPr>
              <a:t>Research Question, Objective, and Hypothesis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084" y="1825625"/>
            <a:ext cx="10596716" cy="4351338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>
                <a:solidFill>
                  <a:srgbClr val="23CFB2"/>
                </a:solidFill>
              </a:rPr>
              <a:t>Research question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 precise, focused, and answerable query that guides the entire study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E.g., What are the common pathogens and associated factors for surgical site infections in patients undergoing cardiac surgeries?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741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+mn-lt"/>
              </a:rPr>
              <a:t>Research Question, Objective, and Hypothesis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71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>
                <a:solidFill>
                  <a:srgbClr val="23CFB2"/>
                </a:solidFill>
              </a:rPr>
              <a:t>Research objectives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>
              <a:solidFill>
                <a:srgbClr val="23CFB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Specific statements outlining what the study aims to achieve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They break down the research question into manageable components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E.g., To determine the common pathogens and associated factors with surgical site infections in patients undergoing cardiac surgeries 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709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+mn-lt"/>
              </a:rPr>
              <a:t>Research Question, Objective, and Hypothesis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028" y="1665287"/>
            <a:ext cx="10863943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>
                <a:solidFill>
                  <a:srgbClr val="23CFB2"/>
                </a:solidFill>
              </a:rPr>
              <a:t>Research hypothesis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>
              <a:solidFill>
                <a:srgbClr val="23CFB2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 predictive statement about the expected relationship between variables</a:t>
            </a:r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Testable through analysis</a:t>
            </a:r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E.g., Patients with diabetes, obesity, or prolonged surgical duration are more likely to develop surgical site infections after cardiac procedures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043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 Process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</a:t>
            </a:fld>
            <a:endParaRPr lang="en-GB"/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F8B27101-526B-5283-C433-CA863B5EA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1325563"/>
            <a:ext cx="3886200" cy="5448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06255191-7BD4-BA04-1219-A072E6E7A9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t="11281" b="13654"/>
          <a:stretch>
            <a:fillRect/>
          </a:stretch>
        </p:blipFill>
        <p:spPr>
          <a:xfrm>
            <a:off x="4146096" y="2037604"/>
            <a:ext cx="7663115" cy="431874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053564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 Process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Identifying a research area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Reviewing existing knowledge/literature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Identifying a “gap” in research literature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Formulating hypothesis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Developing research objectives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buNone/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570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 Process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Selecting appropriate study methodology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Developing study tools/instruments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Developing research proposal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Obtaining ethical clearance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Obtaining administrative clearance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buNone/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421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 Process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Pre-testing / piloting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Collecting data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 err="1"/>
              <a:t>Analysing</a:t>
            </a:r>
            <a:r>
              <a:rPr lang="en-US" dirty="0"/>
              <a:t> data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Interpreting data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Presenting study findings (dissemination)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buNone/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443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 Proposal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Title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Abstract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Introduction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Background information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Justification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Objectives (General and Specific)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Literature review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buNone/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290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 Proposal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Methods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Study design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Study setting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Study period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Study population	(inclusion/exclusion criteria)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buNone/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716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 Proposal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66520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Methods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Sample size calculation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Sampling technique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Study instruments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Study implementation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Plan for data analysis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buNone/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011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Research Proposal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66520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Administrative clearance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Quality of data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Ethical considerations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buNone/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403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Title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Be concise but informative.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Reflect the scope of the study.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Include the main variable(s), population, and location.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Make the general objective clear.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Avoid abbreviations.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286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Title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Too long or wordy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A study exploring patterns, frequency, and peer influence related to alcohol and substance use among university students in Sri Lanka to provide detailed insights for interventions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Alcohol and substance use among university students in Sri Lanka: Patterns, determinants, and peer influence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466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Title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Does not reflect study scope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Substance use in Sri Lanka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Prevalence and associated factors of alcohol and substance use among first-year students at … University, Sri Lanka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81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bstract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131854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 mini version of the proposal.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 err="1"/>
              <a:t>Summarise</a:t>
            </a:r>
            <a:r>
              <a:rPr lang="en-US" dirty="0"/>
              <a:t> background, objectives, methods, (main results, and conclusions).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Write it last, after completing the proposal.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5553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US" sz="4000" b="1" i="1" kern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Writing a Clear Abstract</a:t>
            </a:r>
            <a:endParaRPr lang="en-GB" sz="4000" b="1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Structured Vs. unstructured.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b="1" dirty="0"/>
              <a:t>Always</a:t>
            </a:r>
            <a:r>
              <a:rPr lang="en-US" dirty="0"/>
              <a:t> refer the guidelines, esp. word count.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Introduction, Objective/s, Methods, (Results, Conclusion).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2598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CCF679E-6C79-E7D3-3182-669E7D690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458" y="0"/>
            <a:ext cx="522386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A697AE1-7E15-F072-E586-0F55D3E604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743" y="69781"/>
            <a:ext cx="5170714" cy="6760674"/>
          </a:xfrm>
          <a:prstGeom prst="rect">
            <a:avLst/>
          </a:prstGeom>
        </p:spPr>
      </p:pic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6FC2A4D2-D915-82D3-C9C3-B51C171D7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721E476-5441-1AA0-86E4-95F879816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009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US" sz="4000" b="1" i="1" kern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Abstract</a:t>
            </a:r>
            <a:endParaRPr lang="en-GB" sz="4000" b="1" i="1" dirty="0">
              <a:solidFill>
                <a:schemeClr val="bg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21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A67088D-02B0-EEAE-3C2B-F665C6E19D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349" y="1546361"/>
            <a:ext cx="6855302" cy="4992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6465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Abstract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having all sections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Only focus on one aspect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Need to reflect all main aspects of the study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written properly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Copy pasting several sentences from the report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Meaningfully and logically rephrase each section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3195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Introduction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Start broad and narrow down to the research problem.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Include background, justification (rationale), and existing evidence.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End with the objectives. 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7502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Background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Define the research problem (central concept of the study).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Describe the nature of the problem (magnitude and associations).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Summary of what is already known. 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647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Justification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Convincing argument for the need of the study.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Based on the knowledge/literature gaps.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Usefulness of the study findings.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How the potential findings will help to address evidence gaps, improve service delivery, promote health.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7711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Objectives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General and Specific.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Should be clearly phrased in operational terms using action verbs.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determine		   - assess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estimate		   - evaluate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- describe		   - explore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Indicating what is done, where (study area/setting) and on whom (study population).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5016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Objectives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>
                <a:solidFill>
                  <a:srgbClr val="23CFB2"/>
                </a:solidFill>
              </a:rPr>
              <a:t>General objective: </a:t>
            </a:r>
            <a:r>
              <a:rPr lang="en-US" dirty="0"/>
              <a:t>broad statement of what is to be achieved at the end of the study.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>
                <a:solidFill>
                  <a:srgbClr val="23CFB2"/>
                </a:solidFill>
              </a:rPr>
              <a:t>Specific objectives: </a:t>
            </a:r>
            <a:r>
              <a:rPr lang="en-US" dirty="0"/>
              <a:t>should cover all aspects included in the general objective in a logical and a sequential manner.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2170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US" sz="4000" b="1" i="1" dirty="0">
                <a:solidFill>
                  <a:schemeClr val="bg1"/>
                </a:solidFill>
                <a:latin typeface="+mn-lt"/>
              </a:rPr>
              <a:t>Objectives</a:t>
            </a:r>
            <a:endParaRPr lang="en-GB" sz="40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714" y="1737135"/>
            <a:ext cx="10994572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>
                <a:solidFill>
                  <a:srgbClr val="23CFB2"/>
                </a:solidFill>
              </a:rPr>
              <a:t>General objective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 broad statement of what is to be achieved at the end of the study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Should reflect the full scope of the proposed study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E.g., To determine the clinical characteristics, treatment modalities, and clinical outcomes of patients with hyperparathyroidism followed up at Endocrine Clinics, National Hospital, Colombo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6862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US" sz="4000" b="1" i="1" dirty="0">
                <a:solidFill>
                  <a:schemeClr val="bg1"/>
                </a:solidFill>
                <a:latin typeface="+mn-lt"/>
              </a:rPr>
              <a:t>Objectives</a:t>
            </a:r>
            <a:endParaRPr lang="en-GB" sz="40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>
                <a:solidFill>
                  <a:srgbClr val="23CFB2"/>
                </a:solidFill>
              </a:rPr>
              <a:t>Specific objectives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Logical and sequential breakdown of the general objective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E.g., 1. To describe the clinical characteristics …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2. To describe the treatment modalities …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	3. To assess the clinical outcomes …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(of patients with hyperparathyroidism followed up at Endocrine Clinics, National Hospital, Colombo)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743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General Objective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Too broad or vague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To study smoking pattern in Sri Lanka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To determine the prevalence and associated factors of smoking pattern among school-going adolescents in the Gampaha District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Including methods instead of aims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To use a questionnaire to collect data on ...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To determine the factors associated with ...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1140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General Objective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789471"/>
            <a:ext cx="10863943" cy="438749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Simply rephrasing the title without adding value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To study the prevalence and associated factors of alcohol use among youth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To determine the prevalence of alcohol use and associated factors among youth in District X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Inappropriate action verbs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To understand the prevalence of 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To estimate the prevalence of 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7926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Specific Objectives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771196"/>
            <a:ext cx="11223170" cy="479288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Too many or too few objectives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usually, 3–5 specific objectives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Overlapping or repetitive objectives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  General objective: To describe the prevalence and associated factors of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  substance use among youth in …</a:t>
            </a:r>
            <a:br>
              <a:rPr lang="en-US" dirty="0"/>
            </a:br>
            <a:r>
              <a:rPr lang="en-US" dirty="0"/>
              <a:t>❌ 1. To estimate the prevalence of substance use in male ….</a:t>
            </a:r>
            <a:br>
              <a:rPr lang="en-US" dirty="0"/>
            </a:br>
            <a:r>
              <a:rPr lang="en-US" dirty="0"/>
              <a:t>       2. To estimate the prevalence of substance use in female ….</a:t>
            </a:r>
            <a:br>
              <a:rPr lang="en-US" dirty="0"/>
            </a:b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17-08-2026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EC9E9-3DF8-4B3E-8351-9B0FB815175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01863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Specific Objectives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771196"/>
            <a:ext cx="11223170" cy="479288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Specific objectives that go beyond (additional to) the general objective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 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General objective: To determine the prevalence and associated factors of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smoking pattern among school-going adolescents in the Gampaha District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To estimate the prevalence of smoking pattern 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To determine the associated factors of smoking pattern 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To assess the effectiveness of an intervention to reduce the smoking …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17-08-2026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EC9E9-3DF8-4B3E-8351-9B0FB815175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77939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Specific Objectives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771196"/>
            <a:ext cx="11223170" cy="479288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Describing the sample characteristics as a separate specific objective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To describe the socio-demographic profile of school-going adolescents in the Gampaha District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Include as an integral component of the results section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br>
              <a:rPr lang="en-US" dirty="0"/>
            </a:b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17-08-2026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EC9E9-3DF8-4B3E-8351-9B0FB815175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00622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Literature Review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‘Review’; not a mere summary.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 accordance with study objectives.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Global, regional and local studies.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Compare and contrast findings.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In-text citations.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Critical assessment.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9794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Literature Review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771196"/>
            <a:ext cx="11223170" cy="4792889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Copy paste the content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Paraphrase retaining the meaning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Include both relevant and irrelevant evidence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In line with the objectives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No logical order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✅In accordance with specific objectives, narrow down from global, regional to local, chronological order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17-08-2026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EC9E9-3DF8-4B3E-8351-9B0FB815175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38399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Literature Review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771196"/>
            <a:ext cx="11223170" cy="4792889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Mere reporting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Critical assessment of the quality of evidence, strengths and limitations, relevance to the present study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No updated evidence/only the recent evidence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Need to have a balance, how the evidence evolved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Missing/wrong references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✅In-text citations as per the guidelines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17-08-2026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EC9E9-3DF8-4B3E-8351-9B0FB815175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94439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Literature Review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38</a:t>
            </a:fld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FB70EB-196A-81CA-5DE4-65FEA49B0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8171"/>
            <a:ext cx="10515600" cy="4478792"/>
          </a:xfrm>
        </p:spPr>
        <p:txBody>
          <a:bodyPr/>
          <a:lstStyle/>
          <a:p>
            <a:pPr>
              <a:buClr>
                <a:srgbClr val="23CFB2"/>
              </a:buClr>
            </a:pPr>
            <a:r>
              <a:rPr lang="en-US" dirty="0"/>
              <a:t>In-text citation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766143-FCE9-4C15-CAA8-2B93C29D3C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2452"/>
          <a:stretch/>
        </p:blipFill>
        <p:spPr>
          <a:xfrm>
            <a:off x="1256496" y="2362592"/>
            <a:ext cx="3619814" cy="14783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7B9529-5CC0-70D9-6041-F624CB545B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461" y="2087764"/>
            <a:ext cx="3810330" cy="13412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D59C2FF-8EF2-464C-B7DF-BE4A303A28B3}"/>
              </a:ext>
            </a:extLst>
          </p:cNvPr>
          <p:cNvSpPr txBox="1"/>
          <p:nvPr/>
        </p:nvSpPr>
        <p:spPr>
          <a:xfrm>
            <a:off x="6305076" y="3608387"/>
            <a:ext cx="60198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23CFB2"/>
                </a:solidFill>
              </a:rPr>
              <a:t>Vancouver Style</a:t>
            </a:r>
          </a:p>
          <a:p>
            <a:endParaRPr lang="en-US" sz="2800" b="1" dirty="0"/>
          </a:p>
          <a:p>
            <a:r>
              <a:rPr lang="en-US" sz="2800" dirty="0"/>
              <a:t>Uses </a:t>
            </a:r>
            <a:r>
              <a:rPr lang="en-US" sz="2800" b="1" dirty="0"/>
              <a:t>numbered citations</a:t>
            </a:r>
            <a:r>
              <a:rPr lang="en-US" sz="2800" dirty="0"/>
              <a:t> in the order they appear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r>
              <a:rPr lang="en-US" sz="2800" dirty="0"/>
              <a:t>Reference list arranged </a:t>
            </a:r>
            <a:r>
              <a:rPr lang="en-US" sz="2800" b="1" dirty="0"/>
              <a:t>numerically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1A9719-A4CA-12F0-94B6-F03C8B17C99E}"/>
              </a:ext>
            </a:extLst>
          </p:cNvPr>
          <p:cNvSpPr txBox="1"/>
          <p:nvPr/>
        </p:nvSpPr>
        <p:spPr>
          <a:xfrm>
            <a:off x="424542" y="3974813"/>
            <a:ext cx="60198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23CFB2"/>
                </a:solidFill>
              </a:rPr>
              <a:t>Harvard Style</a:t>
            </a:r>
          </a:p>
          <a:p>
            <a:endParaRPr lang="en-US" sz="2800" dirty="0">
              <a:solidFill>
                <a:srgbClr val="23CFB2"/>
              </a:solidFill>
            </a:endParaRPr>
          </a:p>
          <a:p>
            <a:r>
              <a:rPr lang="en-US" sz="2800" dirty="0"/>
              <a:t>Uses </a:t>
            </a:r>
            <a:r>
              <a:rPr lang="en-US" sz="2800" b="1" dirty="0"/>
              <a:t>author-date</a:t>
            </a:r>
            <a:r>
              <a:rPr lang="en-US" sz="2800" dirty="0"/>
              <a:t> in-text citations</a:t>
            </a:r>
          </a:p>
          <a:p>
            <a:endParaRPr lang="en-US" sz="2800" dirty="0"/>
          </a:p>
          <a:p>
            <a:r>
              <a:rPr lang="en-US" sz="2800" dirty="0"/>
              <a:t>Reference list arranged </a:t>
            </a:r>
            <a:r>
              <a:rPr lang="en-US" sz="2800" b="1" dirty="0"/>
              <a:t>alphabetically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710554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Methods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Study design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Study setting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Study period  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Study population 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  Application of “Inclusion” and “Exclusion” 	criteria or both  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7764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Study Design</a:t>
            </a:r>
            <a:endParaRPr lang="en-GB" sz="4000" b="1" i="1" dirty="0">
              <a:solidFill>
                <a:schemeClr val="bg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40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2F20E92-317C-71AE-D9B9-A76AF457B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947" y="1454406"/>
            <a:ext cx="8016253" cy="49019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37919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Selecting a Study Design</a:t>
            </a:r>
            <a:endParaRPr lang="en-GB" sz="4000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describe rare or unusual cases or novel occurrences (diseases, management, events following treatment) 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endParaRPr lang="en-US" dirty="0"/>
          </a:p>
          <a:p>
            <a:pPr marL="0" indent="0" algn="ctr">
              <a:lnSpc>
                <a:spcPct val="100000"/>
              </a:lnSpc>
              <a:buClr>
                <a:srgbClr val="23CFB2"/>
              </a:buClr>
              <a:buNone/>
            </a:pPr>
            <a:r>
              <a:rPr lang="en-US" dirty="0"/>
              <a:t>Case report / Case series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assess the prevalence of a condition at a single point in time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endParaRPr lang="en-US" dirty="0"/>
          </a:p>
          <a:p>
            <a:pPr marL="0" indent="0" algn="ctr">
              <a:lnSpc>
                <a:spcPct val="100000"/>
              </a:lnSpc>
              <a:buClr>
                <a:srgbClr val="23CFB2"/>
              </a:buClr>
              <a:buNone/>
            </a:pPr>
            <a:r>
              <a:rPr lang="en-US" dirty="0"/>
              <a:t>Cross-sectional study (if associations +: analytical component)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41</a:t>
            </a:fld>
            <a:endParaRPr lang="en-GB"/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180139A1-2853-72E7-BE67-DE9F94DCC038}"/>
              </a:ext>
            </a:extLst>
          </p:cNvPr>
          <p:cNvSpPr/>
          <p:nvPr/>
        </p:nvSpPr>
        <p:spPr>
          <a:xfrm rot="5400000">
            <a:off x="5611368" y="2797630"/>
            <a:ext cx="484632" cy="484632"/>
          </a:xfrm>
          <a:prstGeom prst="chevron">
            <a:avLst/>
          </a:prstGeom>
          <a:solidFill>
            <a:srgbClr val="23C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Arrow: Chevron 6">
            <a:extLst>
              <a:ext uri="{FF2B5EF4-FFF2-40B4-BE49-F238E27FC236}">
                <a16:creationId xmlns:a16="http://schemas.microsoft.com/office/drawing/2014/main" id="{ECBA2C93-C186-9763-F0ED-F8E25EA8D2C2}"/>
              </a:ext>
            </a:extLst>
          </p:cNvPr>
          <p:cNvSpPr/>
          <p:nvPr/>
        </p:nvSpPr>
        <p:spPr>
          <a:xfrm rot="5400000">
            <a:off x="5611368" y="5018314"/>
            <a:ext cx="484632" cy="484632"/>
          </a:xfrm>
          <a:prstGeom prst="chevron">
            <a:avLst/>
          </a:prstGeom>
          <a:solidFill>
            <a:srgbClr val="23C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8063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Selecting a Study Design</a:t>
            </a:r>
            <a:endParaRPr lang="en-GB" sz="4000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study rare outcomes or diseases retrospectively to assess multiple risk factors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  <a:p>
            <a:pPr marL="0" indent="0" algn="ctr">
              <a:lnSpc>
                <a:spcPct val="100000"/>
              </a:lnSpc>
              <a:buClr>
                <a:srgbClr val="23CFB2"/>
              </a:buClr>
              <a:buNone/>
            </a:pPr>
            <a:r>
              <a:rPr lang="en-US" dirty="0"/>
              <a:t>Case-control study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assess incidence of an outcome over time/To assess multiple outcomes of a given exposure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endParaRPr lang="en-US" dirty="0"/>
          </a:p>
          <a:p>
            <a:pPr marL="0" indent="0" algn="ctr">
              <a:lnSpc>
                <a:spcPct val="100000"/>
              </a:lnSpc>
              <a:buClr>
                <a:srgbClr val="23CFB2"/>
              </a:buClr>
              <a:buNone/>
            </a:pPr>
            <a:r>
              <a:rPr lang="en-US" dirty="0"/>
              <a:t>Cohort study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42</a:t>
            </a:fld>
            <a:endParaRPr lang="en-GB"/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180139A1-2853-72E7-BE67-DE9F94DCC038}"/>
              </a:ext>
            </a:extLst>
          </p:cNvPr>
          <p:cNvSpPr/>
          <p:nvPr/>
        </p:nvSpPr>
        <p:spPr>
          <a:xfrm rot="5400000">
            <a:off x="5611368" y="2743200"/>
            <a:ext cx="484632" cy="484632"/>
          </a:xfrm>
          <a:prstGeom prst="chevron">
            <a:avLst/>
          </a:prstGeom>
          <a:solidFill>
            <a:srgbClr val="23C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Arrow: Chevron 6">
            <a:extLst>
              <a:ext uri="{FF2B5EF4-FFF2-40B4-BE49-F238E27FC236}">
                <a16:creationId xmlns:a16="http://schemas.microsoft.com/office/drawing/2014/main" id="{ECBA2C93-C186-9763-F0ED-F8E25EA8D2C2}"/>
              </a:ext>
            </a:extLst>
          </p:cNvPr>
          <p:cNvSpPr/>
          <p:nvPr/>
        </p:nvSpPr>
        <p:spPr>
          <a:xfrm rot="5400000">
            <a:off x="5611368" y="5431971"/>
            <a:ext cx="484632" cy="484632"/>
          </a:xfrm>
          <a:prstGeom prst="chevron">
            <a:avLst/>
          </a:prstGeom>
          <a:solidFill>
            <a:srgbClr val="23C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3897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Selecting a Study Design</a:t>
            </a:r>
            <a:endParaRPr lang="en-GB" sz="4000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observe changes or trends in individuals or groups over time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  <a:p>
            <a:pPr marL="0" indent="0" algn="ctr">
              <a:lnSpc>
                <a:spcPct val="100000"/>
              </a:lnSpc>
              <a:buClr>
                <a:srgbClr val="23CFB2"/>
              </a:buClr>
              <a:buNone/>
            </a:pPr>
            <a:r>
              <a:rPr lang="en-US" dirty="0"/>
              <a:t>Longitudinal study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explore population-level associations using grouped data 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endParaRPr lang="en-US" dirty="0"/>
          </a:p>
          <a:p>
            <a:pPr marL="0" indent="0" algn="ctr">
              <a:lnSpc>
                <a:spcPct val="100000"/>
              </a:lnSpc>
              <a:buClr>
                <a:srgbClr val="23CFB2"/>
              </a:buClr>
              <a:buNone/>
            </a:pPr>
            <a:r>
              <a:rPr lang="en-US" dirty="0"/>
              <a:t>Correlational study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43</a:t>
            </a:fld>
            <a:endParaRPr lang="en-GB"/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180139A1-2853-72E7-BE67-DE9F94DCC038}"/>
              </a:ext>
            </a:extLst>
          </p:cNvPr>
          <p:cNvSpPr/>
          <p:nvPr/>
        </p:nvSpPr>
        <p:spPr>
          <a:xfrm rot="5400000">
            <a:off x="5611368" y="2503714"/>
            <a:ext cx="484632" cy="484632"/>
          </a:xfrm>
          <a:prstGeom prst="chevron">
            <a:avLst/>
          </a:prstGeom>
          <a:solidFill>
            <a:srgbClr val="23C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Arrow: Chevron 6">
            <a:extLst>
              <a:ext uri="{FF2B5EF4-FFF2-40B4-BE49-F238E27FC236}">
                <a16:creationId xmlns:a16="http://schemas.microsoft.com/office/drawing/2014/main" id="{ECBA2C93-C186-9763-F0ED-F8E25EA8D2C2}"/>
              </a:ext>
            </a:extLst>
          </p:cNvPr>
          <p:cNvSpPr/>
          <p:nvPr/>
        </p:nvSpPr>
        <p:spPr>
          <a:xfrm rot="5400000">
            <a:off x="5709339" y="4648200"/>
            <a:ext cx="484632" cy="484632"/>
          </a:xfrm>
          <a:prstGeom prst="chevron">
            <a:avLst/>
          </a:prstGeom>
          <a:solidFill>
            <a:srgbClr val="23C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5514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Selecting a Study Design</a:t>
            </a:r>
            <a:endParaRPr lang="en-GB" sz="4000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test the effectiveness or efficacy of an intervention by randomly assigning participants to groups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  <a:p>
            <a:pPr marL="0" indent="0" algn="ctr">
              <a:lnSpc>
                <a:spcPct val="100000"/>
              </a:lnSpc>
              <a:buClr>
                <a:srgbClr val="23CFB2"/>
              </a:buClr>
              <a:buNone/>
            </a:pPr>
            <a:r>
              <a:rPr lang="en-US" dirty="0" err="1"/>
              <a:t>Randomised</a:t>
            </a:r>
            <a:r>
              <a:rPr lang="en-US" dirty="0"/>
              <a:t>-controlled trial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When </a:t>
            </a:r>
            <a:r>
              <a:rPr lang="en-US" dirty="0" err="1"/>
              <a:t>randomisation</a:t>
            </a:r>
            <a:r>
              <a:rPr lang="en-US" dirty="0"/>
              <a:t> is not possible, but intervention and comparison groups are still studied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endParaRPr lang="en-US" dirty="0"/>
          </a:p>
          <a:p>
            <a:pPr marL="0" indent="0" algn="ctr">
              <a:lnSpc>
                <a:spcPct val="100000"/>
              </a:lnSpc>
              <a:buClr>
                <a:srgbClr val="23CFB2"/>
              </a:buClr>
              <a:buNone/>
            </a:pPr>
            <a:r>
              <a:rPr lang="en-US" dirty="0"/>
              <a:t>Non-</a:t>
            </a:r>
            <a:r>
              <a:rPr lang="en-US" dirty="0" err="1"/>
              <a:t>randomised</a:t>
            </a:r>
            <a:r>
              <a:rPr lang="en-US" dirty="0"/>
              <a:t> controlled trial (quasi-experimental) </a:t>
            </a:r>
          </a:p>
          <a:p>
            <a:pPr marL="0" indent="0">
              <a:lnSpc>
                <a:spcPct val="100000"/>
              </a:lnSpc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44</a:t>
            </a:fld>
            <a:endParaRPr lang="en-GB"/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180139A1-2853-72E7-BE67-DE9F94DCC038}"/>
              </a:ext>
            </a:extLst>
          </p:cNvPr>
          <p:cNvSpPr/>
          <p:nvPr/>
        </p:nvSpPr>
        <p:spPr>
          <a:xfrm rot="5400000">
            <a:off x="5611368" y="2797628"/>
            <a:ext cx="484632" cy="484632"/>
          </a:xfrm>
          <a:prstGeom prst="chevron">
            <a:avLst/>
          </a:prstGeom>
          <a:solidFill>
            <a:srgbClr val="23C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Arrow: Chevron 6">
            <a:extLst>
              <a:ext uri="{FF2B5EF4-FFF2-40B4-BE49-F238E27FC236}">
                <a16:creationId xmlns:a16="http://schemas.microsoft.com/office/drawing/2014/main" id="{ECBA2C93-C186-9763-F0ED-F8E25EA8D2C2}"/>
              </a:ext>
            </a:extLst>
          </p:cNvPr>
          <p:cNvSpPr/>
          <p:nvPr/>
        </p:nvSpPr>
        <p:spPr>
          <a:xfrm rot="5400000">
            <a:off x="5611368" y="5344886"/>
            <a:ext cx="484632" cy="484632"/>
          </a:xfrm>
          <a:prstGeom prst="chevron">
            <a:avLst/>
          </a:prstGeom>
          <a:solidFill>
            <a:srgbClr val="23C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1953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Selecting a Study Design</a:t>
            </a:r>
            <a:endParaRPr lang="en-GB" sz="4000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estimate the prevalence of anaemia among pregnant women attending antenatal clinics in …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assess the relationship between national per capita sugar consumption and diabetes prevalence across South Asian countries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evaluate the effectiveness of a new insulin analogue compared to standard insulin in controlling HbA1c levels in adults with type 2 diabetes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assess long-term complications in patients with diabetes mellitus caused by </a:t>
            </a:r>
            <a:r>
              <a:rPr lang="en-US" i="1" dirty="0"/>
              <a:t>Escherichia coli </a:t>
            </a:r>
            <a:r>
              <a:rPr lang="en-US" dirty="0"/>
              <a:t>infections attending diabetic clinics in …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8674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Selecting a Study Design</a:t>
            </a:r>
            <a:endParaRPr lang="en-GB" sz="4000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describe a rare case of </a:t>
            </a:r>
            <a:r>
              <a:rPr lang="en-US" dirty="0" err="1"/>
              <a:t>necrotising</a:t>
            </a:r>
            <a:r>
              <a:rPr lang="en-US" dirty="0"/>
              <a:t> fasciitis caused by </a:t>
            </a:r>
            <a:r>
              <a:rPr lang="en-US" i="1" dirty="0"/>
              <a:t>Vibrio vulnificus</a:t>
            </a:r>
            <a:r>
              <a:rPr lang="en-US" dirty="0"/>
              <a:t> in a diabetic patient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assess the prevalence and associated factors of  obesity among school-going adolescents in …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assess the impact of a school-based nutrition programme on body mass index among primary schoolchildren in two comparable schools</a:t>
            </a:r>
          </a:p>
          <a:p>
            <a:pPr>
              <a:lnSpc>
                <a:spcPct val="100000"/>
              </a:lnSpc>
              <a:buClr>
                <a:srgbClr val="23CFB2"/>
              </a:buClr>
            </a:pPr>
            <a:r>
              <a:rPr lang="en-US" dirty="0"/>
              <a:t>To determine risk factors associated with surgical site infections following CABG surgery at …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4373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Study Design - Common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naming the study design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Data were collected from patients attending the clinic.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A descriptive cross-sectional study was conducted among...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Choosing an inappropriate design for the objective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Using cross-sectional design to establish causality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Use cohort or case-control to determine risk factors; RCT for interventions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Inconsistency between design stated and methods used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Stating “cohort study” but collecting data at a single time point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Ensure stated design matches actual data collection approach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47</a:t>
            </a:fld>
            <a:endParaRPr lang="en-GB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latin typeface="Calibri" panose="020F0502020204030204" pitchFamily="34" charset="0"/>
              </a:rPr>
              <a:t>Study Setting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Study Setting: Describe WHERE the study was conducted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  Include facility type, location, and relevant context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“The study was conducted at the Teaching Hospital, Kandy - a tertiary care centre serving a catchment population of approximately 1.5 million in the Central Province, Sri Lanka.”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48</a:t>
            </a:fld>
            <a:endParaRPr lang="en-GB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latin typeface="Calibri" panose="020F0502020204030204" pitchFamily="34" charset="0"/>
              </a:rPr>
              <a:t>Study Period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Study Period: Include WHEN data were collected (not when the study was planned)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“Data were collected over a period of three months from 1st January to 31st March 2024.”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“The study was conducted at a hospital.” (too vague)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Stating only the year without specifying months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9211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Study Setting and Study Period - Common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143" y="1825624"/>
            <a:ext cx="10863943" cy="5032375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Vague or incomplete description of study setting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The study was conducted in a hospital in Sri Lanka.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The study was conducted at Base Hospital Chilaw, a secondary care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facility serving the Puttalam District with a daily OPD attendance of ~400.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Confusing study period with the overall project timeline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The study was conducted from January 2023 to December 2024.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Data were collected from June to August 2024.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50</a:t>
            </a:fld>
            <a:endParaRPr lang="en-GB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Eligibility criteria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29" y="1600609"/>
            <a:ext cx="10933471" cy="512086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Exclusion criteria → </a:t>
            </a:r>
            <a:r>
              <a:rPr lang="en-US" b="1" dirty="0"/>
              <a:t>not</a:t>
            </a:r>
            <a:r>
              <a:rPr lang="en-US" dirty="0"/>
              <a:t> simply the </a:t>
            </a:r>
            <a:r>
              <a:rPr lang="en-US" b="1" dirty="0"/>
              <a:t>opposite</a:t>
            </a:r>
            <a:r>
              <a:rPr lang="en-US" dirty="0"/>
              <a:t> of inclusion criteria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Exclusion → refer to individuals </a:t>
            </a:r>
            <a:r>
              <a:rPr lang="en-US" b="1" dirty="0"/>
              <a:t>who would otherwise meet </a:t>
            </a:r>
            <a:r>
              <a:rPr lang="en-US" dirty="0"/>
              <a:t>the inclusion criteria, but </a:t>
            </a:r>
            <a:r>
              <a:rPr lang="en-US" b="1" dirty="0"/>
              <a:t>are deliberately not included </a:t>
            </a:r>
            <a:r>
              <a:rPr lang="en-US" dirty="0"/>
              <a:t>for specific reasons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E.g., School going adolescents aged 15-18 years in the Gampaha District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aged &gt;18 years ❌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outside Gampaha District❌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out-of-school adolescents❌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51</a:t>
            </a:fld>
            <a:endParaRPr lang="en-GB"/>
          </a:p>
        </p:txBody>
      </p:sp>
      <p:sp>
        <p:nvSpPr>
          <p:cNvPr id="4" name="AutoShape 8" descr="Continuous line drawing of romantic elderly couple vector illustration  premium vector | Premium Vector">
            <a:extLst>
              <a:ext uri="{FF2B5EF4-FFF2-40B4-BE49-F238E27FC236}">
                <a16:creationId xmlns:a16="http://schemas.microsoft.com/office/drawing/2014/main" id="{1DD5DE86-530E-23AA-B6F0-18A2287CA14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Continuous line drawing of romantic elderly couple vector illustration  premium vector | Premium Vector">
            <a:extLst>
              <a:ext uri="{FF2B5EF4-FFF2-40B4-BE49-F238E27FC236}">
                <a16:creationId xmlns:a16="http://schemas.microsoft.com/office/drawing/2014/main" id="{765A0190-028E-54DA-3E9B-5FE4D7F6FC7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Population and Sample | AJR">
            <a:extLst>
              <a:ext uri="{FF2B5EF4-FFF2-40B4-BE49-F238E27FC236}">
                <a16:creationId xmlns:a16="http://schemas.microsoft.com/office/drawing/2014/main" id="{5CA1CD66-781C-C2CE-5569-01DE1932A4A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CFE26FA3-6E78-A274-8BA0-4C8F01EA9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17-08-2026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6217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Methods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Sample size calculation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Sampling technique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52</a:t>
            </a:fld>
            <a:endParaRPr lang="en-GB"/>
          </a:p>
        </p:txBody>
      </p:sp>
      <p:pic>
        <p:nvPicPr>
          <p:cNvPr id="6" name="Picture 10">
            <a:extLst>
              <a:ext uri="{FF2B5EF4-FFF2-40B4-BE49-F238E27FC236}">
                <a16:creationId xmlns:a16="http://schemas.microsoft.com/office/drawing/2014/main" id="{EE412BB3-1643-C9FA-E026-C4822498C8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509" y="3257985"/>
            <a:ext cx="2228645" cy="300867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E7061C-3EF5-4DCA-F8AC-81D5A3C98C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1742" y="1462367"/>
            <a:ext cx="3314992" cy="24863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EB2891-2C7A-A0F3-49B0-DF8D9CDBD2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1741" y="3956964"/>
            <a:ext cx="3314991" cy="248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44587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latin typeface="Calibri" panose="020F0502020204030204" pitchFamily="34" charset="0"/>
              </a:rPr>
              <a:t>Sample Size Calculation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Always calculate a minimum required sample size - never guess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State the formula used and ALL parameters.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 Always cite the reference used to obtain the prevalence estimate for calculation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If no local data: use 50% (most conservative) for prevalence-based calculations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43401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latin typeface="Calibri" panose="020F0502020204030204" pitchFamily="34" charset="0"/>
              </a:rPr>
              <a:t>Sample Size Calculation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Recommended Free Software/Online Calculators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 err="1"/>
              <a:t>OpenEpi</a:t>
            </a:r>
            <a:r>
              <a:rPr lang="en-US" dirty="0"/>
              <a:t> (www.openepi.com) - prevalence, case-control, cohort studies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G*Power (www.gpower.hhu.de) - regression, ANOVA, t-tests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- </a:t>
            </a:r>
            <a:r>
              <a:rPr lang="en-US" dirty="0" err="1"/>
              <a:t>StatCalc</a:t>
            </a:r>
            <a:r>
              <a:rPr lang="en-US" dirty="0"/>
              <a:t> in Epi Info (wwwn.cdc.gov/epiinfo/) - epidemiological studies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61002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latin typeface="Calibri" panose="020F0502020204030204" pitchFamily="34" charset="0"/>
              </a:rPr>
              <a:t>Sample Size Calculation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✅ E.g., Cross-sectional, prevalence study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“Using the formula n = z²p(1-p)/d² with an estimated prevalence of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30.4% (Ref.), z=1.96, margin of error 5%, and a 10% non-response rate,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a minimum sample of 348 participants was required.”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75365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Sample Size Calculation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746023"/>
            <a:ext cx="11223170" cy="479288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calculating a sample size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The sample size was 100.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For any study, minimal number of subjects to be recruited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Inadequate details/Incorrect formula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Sample size was calculated using an online software.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✅The method used to calculate, if relevant formula, details of estimates used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17-08-2026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EC9E9-3DF8-4B3E-8351-9B0FB815175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20361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latin typeface="Calibri" panose="020F0502020204030204" pitchFamily="34" charset="0"/>
              </a:rPr>
              <a:t>Sampling Technique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Match sampling to study design and population structure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Probability sampling: preferred for generalisability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Simple random | Systematic | Stratified | Cluster | Multi-stage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Non-probability: when random sampling not feasible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Consecutive | Purposive | Snowball (used in qualitative studies)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Always describe the sampling frame (the list from which you sampled)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86735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Sample Size and Sampling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771196"/>
            <a:ext cx="11223170" cy="479288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Incorrect sampling technique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For all sampling - simple random sampling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✅Correct sampling - Probability Vs. Non-probability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17-08-2026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EC9E9-3DF8-4B3E-8351-9B0FB815175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D5129E-2F7C-AEB3-5EFA-B20818A27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586" y="3429000"/>
            <a:ext cx="3314992" cy="24863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619152-0E97-CF6D-BC43-FA365CCAF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4008" y="3424474"/>
            <a:ext cx="3314991" cy="248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616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Sampling Technique - Common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715" y="1836510"/>
            <a:ext cx="11364686" cy="4351338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Using simple random sampling for all studies without justification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Simple random sampling was used to select 200 patients.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Systematic random sampling was used; every 3rd patient attending the clinic was selected from the clinic register.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explaining HOW the sampling was done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Stratified sampling was used.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Stratified sampling by district (3 strata) was performed; within each stratum, participants were selected by proportionate simple random sampling.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59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68253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Methods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Study instrument/s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Questionnaires/Equipment/Laboratory methods/Procedure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Development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Pre-testing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Study implementation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Data collection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Training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People involved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Procedures</a:t>
            </a: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88731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Study Instruments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771196"/>
            <a:ext cx="11223170" cy="479288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Inadequate details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A questionnaire was used to collect data.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Self-administered questionnaire in Sinhala and Tamil languages, having two main sections including assessing the prevalence and associations of 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using validated questionnaires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Used … developed in the United States.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Validated and culturally adapted to the context to be used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17-08-2026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EC9E9-3DF8-4B3E-8351-9B0FB815175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761416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Study Instruments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760311"/>
            <a:ext cx="11223170" cy="479288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Cut-off values (E.g., KAP studies)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Good and poor knowledge was determined by using a cut-off value.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Methods used to determine the cut-off values, rationale (any previous evidence?)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describing the structure of the questionnaire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A questionnaire was administered to participants.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A 32-item self-administered questionnaire with three sections: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Section A: Socio-demographics (8 items); Section B: Knowledge (12 items,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scored 0-12); Section C: Practice (12 items, scored 0-12).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17-08-2026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EC9E9-3DF8-4B3E-8351-9B0FB815175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72577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Methods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Data analysis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according to study objectives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statistical software 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statistical tests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effect measure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statistical significance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05066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latin typeface="Calibri" panose="020F0502020204030204" pitchFamily="34" charset="0"/>
              </a:rPr>
              <a:t>Data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Match statistical tests to data type and study objective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>
                <a:solidFill>
                  <a:srgbClr val="23CFB2"/>
                </a:solidFill>
              </a:rPr>
              <a:t>-</a:t>
            </a:r>
            <a:r>
              <a:rPr lang="en-US" dirty="0"/>
              <a:t> Descriptive: frequencies, proportions, mean (SD), median (IQR)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>
                <a:solidFill>
                  <a:srgbClr val="23CFB2"/>
                </a:solidFill>
              </a:rPr>
              <a:t>- </a:t>
            </a:r>
            <a:r>
              <a:rPr lang="en-US" dirty="0"/>
              <a:t>Comparison: Chi-square / Fisher’s exact (categorical); t-test / Mann-Whitney (continuous)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>
                <a:solidFill>
                  <a:srgbClr val="23CFB2"/>
                </a:solidFill>
              </a:rPr>
              <a:t>- </a:t>
            </a:r>
            <a:r>
              <a:rPr lang="en-US" dirty="0"/>
              <a:t>Association: Odds ratio (case-control); Prevalence ratio (cross-sectional)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>
                <a:solidFill>
                  <a:srgbClr val="23CFB2"/>
                </a:solidFill>
              </a:rPr>
              <a:t>- </a:t>
            </a:r>
            <a:r>
              <a:rPr lang="en-US" dirty="0"/>
              <a:t>Multivariable: Logistic regression (binary outcome); Linear regression (continuous)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69004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latin typeface="Calibri" panose="020F0502020204030204" pitchFamily="34" charset="0"/>
              </a:rPr>
              <a:t>Data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906" y="1691148"/>
            <a:ext cx="11004580" cy="448581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“Data were entered and analysed using SPSS version 26.0. Frequencies and proportions were used to describe socio-demographic characteristics. Chi-square test was used to assess associations between categorical variables. Crude and adjusted odds ratios with 95% confidence intervals were calculated using binary logistic regression. Statistical significance was set at p&lt;0.05.”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03849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Data Analysis - Common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specifying the statistical software version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Statistical analysis was performed using SPSS.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Data were analysed using IBM SPSS Statistics version 26.0 (IBM Corp., 2019).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describing data cleaning and management steps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Mention double data entry, range checks, or validation procedures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94482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Data Analysis - Common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Stating the wrong test for the data type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Independent t-test used for non-normally distributed data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Mann-Whitney U test used as data were not normally distributed (Shapiro-Wilk p&lt;0.05)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mentioning the level of statistical significance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Always state: “Statistical significance was defined as p&lt;0.05”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85806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Ethical </a:t>
            </a:r>
            <a:r>
              <a:rPr lang="en-GB" sz="4000" b="1" kern="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ssues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Specific to  the study.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Measures taken to overcome.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Consent.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Maintenance of confidentiality.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68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36889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Ethical </a:t>
            </a:r>
            <a:r>
              <a:rPr lang="en-GB" sz="4000" b="1" kern="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ssues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Non discrimination.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Referral for further management.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Ethical clearance.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69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7531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Consent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703" y="1665287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Informed consent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sz="2600" dirty="0"/>
              <a:t>Voluntariness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sz="2600" dirty="0"/>
              <a:t>Comprehension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sz="2600" dirty="0"/>
              <a:t>Disclosure of information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sz="2600" dirty="0"/>
              <a:t>Cultural sensitivity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sz="2600" dirty="0"/>
              <a:t>Capacity to consent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sz="2600" dirty="0"/>
              <a:t>Ongoing process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sz="2600" dirty="0"/>
              <a:t>Right to withdraw 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sz="2600" dirty="0"/>
              <a:t>No penalty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70</a:t>
            </a:fld>
            <a:endParaRPr lang="en-GB"/>
          </a:p>
        </p:txBody>
      </p:sp>
      <p:pic>
        <p:nvPicPr>
          <p:cNvPr id="7170" name="Picture 2" descr="Patient Consent Form Translation Services | Stepes">
            <a:extLst>
              <a:ext uri="{FF2B5EF4-FFF2-40B4-BE49-F238E27FC236}">
                <a16:creationId xmlns:a16="http://schemas.microsoft.com/office/drawing/2014/main" id="{73E40322-7898-5855-FB1F-93ECD4A88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660" y="2603141"/>
            <a:ext cx="226695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5764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Results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Present findings logically.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Only present what is relevant to the study.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Follow the order of objectives.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Use tables and figures to </a:t>
            </a:r>
            <a:r>
              <a:rPr lang="en-US" dirty="0" err="1"/>
              <a:t>summarise</a:t>
            </a:r>
            <a:r>
              <a:rPr lang="en-US" dirty="0"/>
              <a:t> data.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Avoid repetition between text and visuals.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73666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Choosing Appropriate Summaries</a:t>
            </a:r>
            <a:endParaRPr lang="en-GB" sz="4000" b="1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Quantitative data → Mean (SD), Median (IQR),  Proportions (CI)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Qualitative data → Themes, Illustrative quotes.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25803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Using Tables Effectively</a:t>
            </a:r>
            <a:endParaRPr lang="en-GB" sz="4000" b="1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Each table should be self-explanatory.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Include titles, units, and footnotes.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73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5AD990-F849-377B-D39E-BE30F70D17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1699" y="2195469"/>
            <a:ext cx="5235394" cy="416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61862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i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Visualising Results</a:t>
            </a:r>
            <a:endParaRPr lang="en-GB" sz="4000" b="1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Use bar graphs for categorical data, line graphs for trends, scatterplots for correlations.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  E.g., Bar graph: Prevalence of smoking by year of study.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           Line graph: Decline in alcohol use after intervention (baseline vs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           follow-up).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74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5A32B4-F3E5-B9E9-2CBA-BBCE25BFB4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400" y="3547301"/>
            <a:ext cx="5502117" cy="30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74957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Data Presentation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1330310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Lack of uniformity in reporting (E.g., decimal points)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Prevalence of smoking among males and females were 24.1% and 11.321%.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Prevalence of smoking among males and females were 24.1% and 11.3%.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p value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p=0.000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Usually, reported in 3 decimal points (p&lt;0.001)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62671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Data Presentation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1330310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Inadequate details in summary statistics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Mean age 17.2 years, prevalence 24.1%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Mean (SD) age 17.2 (2.1) years, prevalence 24.1% (95% CI=21.3%-27.1%)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Numbers with percentages and vice versa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Of the participants, 57% were in grade 10 and 43% were in grade 11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Of the participants, 56.9% (n=115) were in grade 10 and 43.1% (n=86) were in grade 11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83805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Data Presentation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Mixing results with discussion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The high prevalence of alcohol use shows the failure of policies.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The prevalence of alcohol use was 33%, highest among first-year males.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Poor figure/table labelling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Graph without title, units, or axes.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Figure 1. Prevalence of substance use by age group (%)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01051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Data Presentation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Repetition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A table, figure as well as the text mention the prevalence of smoking among males and females repeatedly.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Just the salient findings in the text and use either a table or a figure as appropriate.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Inappropriate graph choices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Pie chart for time trends in alcohol use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Line graph or clustered bar chart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1232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Data Presentation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0863943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Ignoring missing data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All respondents answered the alcohol use questionnaire.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Data were available for 92% of participants; 8% missing values excluded.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Incorrect interpretations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There was a significant difference (p=0.09).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No statistically significant difference was observed (p=0.09).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52591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Discussion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 err="1"/>
              <a:t>Summarise</a:t>
            </a:r>
            <a:r>
              <a:rPr lang="en-US" dirty="0"/>
              <a:t> the main findings.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Interpret the findings.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Compare with previous studies.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Explain unexpected results.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03033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Discussion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Highlight public health and policy implications.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Discuss strengths and limitations.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Suggest future research directions.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3001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Discussion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1330310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Repeating results instead of interpreting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The prevalence of smoking among male students was 28.2%, and among female students was 5.4%.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The higher prevalence of smoking among males compared with females may reflect greater social acceptability and peer influence in male groups.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 err="1"/>
              <a:t>Overgeneralising</a:t>
            </a:r>
            <a:r>
              <a:rPr lang="en-US" dirty="0"/>
              <a:t> findings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Since smoking was common among students in our university, all universities in the country likely face the same issue.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Comment on generalizability based on your methods.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09669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Discussion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1330310" cy="4351338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Making unsupported causal relationships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Substance use causes poor academic performance among students.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Substance use was associated with lower academic performance; however, as the study design was cross-sectional, causality cannot be established.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Ignoring study limitations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Our results are valid for all students in the study setting.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The study relied on self-reported data, which may be subject to reporting bias.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63270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Conclusions and Recommendations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 err="1"/>
              <a:t>Summarise</a:t>
            </a:r>
            <a:r>
              <a:rPr lang="en-US" dirty="0"/>
              <a:t> the main message of your study.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Need to provide answers to the objectives of the study.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Provide actionable recommendations supported by evidence.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>
              <a:solidFill>
                <a:srgbClr val="23CFB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Recommendations should be based on the study findings. 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60554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Conclusions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1330310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Vague or weak conclusions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Substance use should be reduced.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Findings indicate the need for school-based alcohol and substance use prevention programmes.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keeping conclusions within study context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All universities in the country have the same substance use patterns.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Findings reflect this university and therefore further studies are needed to assess other institutions.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03967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18907C"/>
          </a:solidFill>
        </p:spPr>
        <p:txBody>
          <a:bodyPr>
            <a:normAutofit/>
          </a:bodyPr>
          <a:lstStyle/>
          <a:p>
            <a:pPr algn="ctr"/>
            <a:r>
              <a:rPr lang="en-US" sz="4000" i="1" dirty="0">
                <a:solidFill>
                  <a:schemeClr val="bg1"/>
                </a:solidFill>
                <a:latin typeface="+mn-lt"/>
              </a:rPr>
              <a:t>Recommendations - Common Mistakes</a:t>
            </a:r>
            <a:endParaRPr lang="en-GB" sz="4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1825625"/>
            <a:ext cx="11330310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Recommendations not indicating who should act and how.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Research findings are important for policymakers.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Findings indicate the need for school-based alcohol and substance use prevention programmes.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Not based on study findings.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❌ There should be school-based counselling programmes to address substance use and mental health issues like depression and anxiety.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r>
              <a:rPr lang="en-US" dirty="0"/>
              <a:t>✅ There should be school-based counselling programmes to address substance use.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23CFB2"/>
              </a:buClr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47122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References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Follow a consistent style.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Harvard: author-date (e.g., Smith, 2020) in the text and an alphabetical list of references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  <a:buFontTx/>
              <a:buChar char="-"/>
            </a:pPr>
            <a:r>
              <a:rPr lang="en-US" dirty="0"/>
              <a:t>Vancouver: numbered citations in the text and a numbered list of references in order of appearance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Cite all sources accurately.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Avoid plagiarism.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>
              <a:solidFill>
                <a:srgbClr val="23CFB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According to the guidelines given. 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08900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Appendices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Include data collection tools, consent forms, ethics letters.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>
              <a:solidFill>
                <a:srgbClr val="23CFB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Include all relevant documents in appropriate languages.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No need to add unrelated appendices or annexes. 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80215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Writing Style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Use simple, clear language.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Avoid unnecessary technical terms.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Use consistent formatting style.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Adhere to correct use of abbreviations. 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>
              <a:solidFill>
                <a:srgbClr val="23CFB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b="1" dirty="0"/>
              <a:t>Always</a:t>
            </a:r>
            <a:r>
              <a:rPr lang="en-US" dirty="0"/>
              <a:t> adhere to the given guidelines.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74581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9C0F-6957-E2C1-D200-DA011FC32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rgbClr val="23CFB2"/>
          </a:solidFill>
        </p:spPr>
        <p:txBody>
          <a:bodyPr>
            <a:normAutofit/>
          </a:bodyPr>
          <a:lstStyle/>
          <a:p>
            <a:pPr algn="ctr"/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Revision and </a:t>
            </a:r>
            <a:r>
              <a:rPr lang="en-GB" sz="4000" b="1" kern="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GB" sz="4000" b="1" kern="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diting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F0A22-EAFE-0490-49B6-DEF7352F0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906" y="1691148"/>
            <a:ext cx="10862187" cy="44858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Proofread multiple times.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23CFB2"/>
              </a:buClr>
            </a:pPr>
            <a:r>
              <a:rPr lang="en-US" dirty="0"/>
              <a:t>Seek peer/supervisor review before submission.</a:t>
            </a:r>
            <a:endParaRPr lang="en-GB" dirty="0">
              <a:solidFill>
                <a:srgbClr val="23CFB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F163A-7FB4-66DC-D3CD-EF503E0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17-08-2026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DC9AF-16EB-2039-CA7D-F825E9F95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C9E9-3DF8-4B3E-8351-9B0FB8151754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163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2622</TotalTime>
  <Words>4097</Words>
  <Application>Microsoft Office PowerPoint</Application>
  <PresentationFormat>Widescreen</PresentationFormat>
  <Paragraphs>836</Paragraphs>
  <Slides>90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90</vt:i4>
      </vt:variant>
    </vt:vector>
  </HeadingPairs>
  <TitlesOfParts>
    <vt:vector size="94" baseType="lpstr">
      <vt:lpstr>Arial</vt:lpstr>
      <vt:lpstr>Calibri</vt:lpstr>
      <vt:lpstr>Calibri Light</vt:lpstr>
      <vt:lpstr>Office Theme</vt:lpstr>
      <vt:lpstr>PowerPoint Presentation</vt:lpstr>
      <vt:lpstr>Research</vt:lpstr>
      <vt:lpstr>Research</vt:lpstr>
      <vt:lpstr>Research Question, Objective, and Hypothesis </vt:lpstr>
      <vt:lpstr>Research Question, Objective, and Hypothesis </vt:lpstr>
      <vt:lpstr>Research Question, Objective, and Hypothesis </vt:lpstr>
      <vt:lpstr>Research Process</vt:lpstr>
      <vt:lpstr>Research Process</vt:lpstr>
      <vt:lpstr>Research Process</vt:lpstr>
      <vt:lpstr>Research Process</vt:lpstr>
      <vt:lpstr>Research Proposal</vt:lpstr>
      <vt:lpstr>Research Proposal</vt:lpstr>
      <vt:lpstr>Research Proposal</vt:lpstr>
      <vt:lpstr>Research Proposal</vt:lpstr>
      <vt:lpstr>Title</vt:lpstr>
      <vt:lpstr>Title - Common Mistakes</vt:lpstr>
      <vt:lpstr>Title - Common Mistakes</vt:lpstr>
      <vt:lpstr>Abstract</vt:lpstr>
      <vt:lpstr>Writing a Clear Abstract</vt:lpstr>
      <vt:lpstr>PowerPoint Presentation</vt:lpstr>
      <vt:lpstr>Abstract</vt:lpstr>
      <vt:lpstr>Abstract - Common Mistakes</vt:lpstr>
      <vt:lpstr>Introduction</vt:lpstr>
      <vt:lpstr>Background information</vt:lpstr>
      <vt:lpstr>Justification</vt:lpstr>
      <vt:lpstr>Objectives </vt:lpstr>
      <vt:lpstr>Objectives </vt:lpstr>
      <vt:lpstr>Objectives</vt:lpstr>
      <vt:lpstr>Objectives</vt:lpstr>
      <vt:lpstr>General Objective - Common Mistakes</vt:lpstr>
      <vt:lpstr>General Objective - Common Mistakes</vt:lpstr>
      <vt:lpstr>Specific Objectives - Common Mistakes</vt:lpstr>
      <vt:lpstr>Specific Objectives - Common Mistakes</vt:lpstr>
      <vt:lpstr>Specific Objectives - Common Mistakes</vt:lpstr>
      <vt:lpstr>Literature Review</vt:lpstr>
      <vt:lpstr>Literature Review - Common Mistakes</vt:lpstr>
      <vt:lpstr>Literature Review - Common Mistakes</vt:lpstr>
      <vt:lpstr>Literature Review</vt:lpstr>
      <vt:lpstr>Methods</vt:lpstr>
      <vt:lpstr>Study Design</vt:lpstr>
      <vt:lpstr>Selecting a Study Design</vt:lpstr>
      <vt:lpstr>Selecting a Study Design</vt:lpstr>
      <vt:lpstr>Selecting a Study Design</vt:lpstr>
      <vt:lpstr>Selecting a Study Design</vt:lpstr>
      <vt:lpstr>Selecting a Study Design</vt:lpstr>
      <vt:lpstr>Selecting a Study Design</vt:lpstr>
      <vt:lpstr>Study Design - Common Mistakes</vt:lpstr>
      <vt:lpstr>Study Setting</vt:lpstr>
      <vt:lpstr>Study Period</vt:lpstr>
      <vt:lpstr>Study Setting and Study Period - Common Mistakes</vt:lpstr>
      <vt:lpstr>Eligibility criteria - Common Mistakes</vt:lpstr>
      <vt:lpstr>Methods</vt:lpstr>
      <vt:lpstr>Sample Size Calculation</vt:lpstr>
      <vt:lpstr>Sample Size Calculation</vt:lpstr>
      <vt:lpstr>Sample Size Calculation</vt:lpstr>
      <vt:lpstr>Sample Size Calculation - Common Mistakes</vt:lpstr>
      <vt:lpstr>Sampling Technique</vt:lpstr>
      <vt:lpstr>Sample Size and Sampling - Common Mistakes</vt:lpstr>
      <vt:lpstr>Sampling Technique - Common Mistakes</vt:lpstr>
      <vt:lpstr>Methods</vt:lpstr>
      <vt:lpstr>Study Instruments - Common Mistakes</vt:lpstr>
      <vt:lpstr>Study Instruments - Common Mistakes</vt:lpstr>
      <vt:lpstr>Methods</vt:lpstr>
      <vt:lpstr>Data Analysis</vt:lpstr>
      <vt:lpstr>Data Analysis</vt:lpstr>
      <vt:lpstr>Data Analysis - Common Mistakes</vt:lpstr>
      <vt:lpstr>Data Analysis - Common Mistakes</vt:lpstr>
      <vt:lpstr>Ethical Issues</vt:lpstr>
      <vt:lpstr>Ethical Issues</vt:lpstr>
      <vt:lpstr>Consent</vt:lpstr>
      <vt:lpstr>Results</vt:lpstr>
      <vt:lpstr>Choosing Appropriate Summaries</vt:lpstr>
      <vt:lpstr>Using Tables Effectively</vt:lpstr>
      <vt:lpstr>Visualising Results</vt:lpstr>
      <vt:lpstr>Data Presentation - Common Mistakes</vt:lpstr>
      <vt:lpstr>Data Presentation - Common Mistakes</vt:lpstr>
      <vt:lpstr>Data Presentation - Common Mistakes</vt:lpstr>
      <vt:lpstr>Data Presentation - Common Mistakes</vt:lpstr>
      <vt:lpstr>Data Presentation - Common Mistakes</vt:lpstr>
      <vt:lpstr>Discussion</vt:lpstr>
      <vt:lpstr>Discussion</vt:lpstr>
      <vt:lpstr>Discussion - Common Mistakes</vt:lpstr>
      <vt:lpstr>Discussion - Common Mistakes</vt:lpstr>
      <vt:lpstr>Conclusions and Recommendations</vt:lpstr>
      <vt:lpstr>Conclusions - Common Mistakes</vt:lpstr>
      <vt:lpstr>Recommendations - Common Mistakes</vt:lpstr>
      <vt:lpstr>References</vt:lpstr>
      <vt:lpstr>Appendices</vt:lpstr>
      <vt:lpstr>Writing Style</vt:lpstr>
      <vt:lpstr>Revision and Editing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Nuwan Wickramasinghe</dc:creator>
  <cp:lastModifiedBy>Nuwan Wickramasinghe</cp:lastModifiedBy>
  <cp:revision>137</cp:revision>
  <dcterms:created xsi:type="dcterms:W3CDTF">2025-05-21T11:44:50Z</dcterms:created>
  <dcterms:modified xsi:type="dcterms:W3CDTF">2026-08-16T23:54:47Z</dcterms:modified>
</cp:coreProperties>
</file>